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TT Firs Neue" panose="020B0604020202020204" charset="-94"/>
      <p:regular r:id="rId18"/>
    </p:embeddedFont>
    <p:embeddedFont>
      <p:font typeface="TT Firs Neue Bold" panose="020B0604020202020204" charset="-9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5" Type="http://schemas.openxmlformats.org/officeDocument/2006/relationships/image" Target="../media/image12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svg"/><Relationship Id="rId7" Type="http://schemas.openxmlformats.org/officeDocument/2006/relationships/image" Target="../media/image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5096" y="1643910"/>
            <a:ext cx="7498221" cy="7498221"/>
          </a:xfrm>
          <a:custGeom>
            <a:avLst/>
            <a:gdLst/>
            <a:ahLst/>
            <a:cxnLst/>
            <a:rect l="l" t="t" r="r" b="b"/>
            <a:pathLst>
              <a:path w="7498221" h="7498221">
                <a:moveTo>
                  <a:pt x="0" y="0"/>
                </a:moveTo>
                <a:lnTo>
                  <a:pt x="7498221" y="0"/>
                </a:lnTo>
                <a:lnTo>
                  <a:pt x="7498221" y="7498221"/>
                </a:lnTo>
                <a:lnTo>
                  <a:pt x="0" y="7498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8081" y="1555987"/>
            <a:ext cx="6572250" cy="6232592"/>
          </a:xfrm>
          <a:custGeom>
            <a:avLst/>
            <a:gdLst/>
            <a:ahLst/>
            <a:cxnLst/>
            <a:rect l="l" t="t" r="r" b="b"/>
            <a:pathLst>
              <a:path w="6572250" h="6232592">
                <a:moveTo>
                  <a:pt x="0" y="0"/>
                </a:moveTo>
                <a:lnTo>
                  <a:pt x="6572250" y="0"/>
                </a:lnTo>
                <a:lnTo>
                  <a:pt x="6572250" y="6232591"/>
                </a:lnTo>
                <a:lnTo>
                  <a:pt x="0" y="623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601700" y="8726285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05238" y="2475031"/>
            <a:ext cx="8954062" cy="483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2"/>
              </a:lnSpc>
            </a:pPr>
            <a:r>
              <a:rPr lang="en-US" sz="831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Veri Şifreleme Yöntemlerinin </a:t>
            </a:r>
            <a:r>
              <a:rPr lang="en-US" sz="831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Bilgi Güvenliğindeki Onemi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-1607344" y="330360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813924" y="6085471"/>
            <a:ext cx="136939" cy="13693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114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8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857918" y="8291539"/>
            <a:ext cx="6572165" cy="966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2963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Araştırma ve Yöntem Teknikleri</a:t>
            </a:r>
          </a:p>
          <a:p>
            <a:pPr algn="ctr">
              <a:lnSpc>
                <a:spcPts val="3728"/>
              </a:lnSpc>
            </a:pPr>
            <a:r>
              <a:rPr lang="en-US" sz="2663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Eyyüp ÇELİK - 2444030040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540339" y="6085471"/>
            <a:ext cx="136939" cy="13693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114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4695" y="4430034"/>
            <a:ext cx="3544425" cy="1162926"/>
            <a:chOff x="0" y="0"/>
            <a:chExt cx="933511" cy="3062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3511" cy="306285"/>
            </a:xfrm>
            <a:custGeom>
              <a:avLst/>
              <a:gdLst/>
              <a:ahLst/>
              <a:cxnLst/>
              <a:rect l="l" t="t" r="r" b="b"/>
              <a:pathLst>
                <a:path w="933511" h="306285">
                  <a:moveTo>
                    <a:pt x="43685" y="0"/>
                  </a:moveTo>
                  <a:lnTo>
                    <a:pt x="889826" y="0"/>
                  </a:lnTo>
                  <a:cubicBezTo>
                    <a:pt x="901412" y="0"/>
                    <a:pt x="912524" y="4603"/>
                    <a:pt x="920716" y="12795"/>
                  </a:cubicBezTo>
                  <a:cubicBezTo>
                    <a:pt x="928909" y="20988"/>
                    <a:pt x="933511" y="32099"/>
                    <a:pt x="933511" y="43685"/>
                  </a:cubicBezTo>
                  <a:lnTo>
                    <a:pt x="933511" y="262600"/>
                  </a:lnTo>
                  <a:cubicBezTo>
                    <a:pt x="933511" y="274186"/>
                    <a:pt x="928909" y="285298"/>
                    <a:pt x="920716" y="293490"/>
                  </a:cubicBezTo>
                  <a:cubicBezTo>
                    <a:pt x="912524" y="301683"/>
                    <a:pt x="901412" y="306285"/>
                    <a:pt x="889826" y="306285"/>
                  </a:cubicBezTo>
                  <a:lnTo>
                    <a:pt x="43685" y="306285"/>
                  </a:lnTo>
                  <a:cubicBezTo>
                    <a:pt x="19558" y="306285"/>
                    <a:pt x="0" y="286727"/>
                    <a:pt x="0" y="262600"/>
                  </a:cubicBezTo>
                  <a:lnTo>
                    <a:pt x="0" y="43685"/>
                  </a:lnTo>
                  <a:cubicBezTo>
                    <a:pt x="0" y="32099"/>
                    <a:pt x="4603" y="20988"/>
                    <a:pt x="12795" y="12795"/>
                  </a:cubicBezTo>
                  <a:cubicBezTo>
                    <a:pt x="20988" y="4603"/>
                    <a:pt x="32099" y="0"/>
                    <a:pt x="43685" y="0"/>
                  </a:cubicBezTo>
                  <a:close/>
                </a:path>
              </a:pathLst>
            </a:custGeom>
            <a:solidFill>
              <a:srgbClr val="F1F2F6"/>
            </a:solidFill>
            <a:ln w="19050" cap="sq">
              <a:solidFill>
                <a:srgbClr val="011142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933511" cy="334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AES</a:t>
              </a:r>
            </a:p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(Advanced Encryption Standart)</a:t>
              </a: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2884941" y="496685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91441" y="57715"/>
            <a:ext cx="5467859" cy="6092322"/>
          </a:xfrm>
          <a:custGeom>
            <a:avLst/>
            <a:gdLst/>
            <a:ahLst/>
            <a:cxnLst/>
            <a:rect l="l" t="t" r="r" b="b"/>
            <a:pathLst>
              <a:path w="5467859" h="6092322">
                <a:moveTo>
                  <a:pt x="0" y="0"/>
                </a:moveTo>
                <a:lnTo>
                  <a:pt x="5467859" y="0"/>
                </a:lnTo>
                <a:lnTo>
                  <a:pt x="5467859" y="6092322"/>
                </a:lnTo>
                <a:lnTo>
                  <a:pt x="0" y="6092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74695" y="1504559"/>
            <a:ext cx="7088850" cy="80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65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Detaylı Analizi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4695" y="677660"/>
            <a:ext cx="10652951" cy="80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65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Şifreleme Yöntemlerinin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4695" y="5741106"/>
            <a:ext cx="4325659" cy="86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0"/>
              </a:lnSpc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Anahtar uzunlıkları 128, 192 ve 256 bit olup, 2001 yılında DES’in yerine standart olarak kabul edilmiştir.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4695" y="2554833"/>
            <a:ext cx="9760024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9"/>
              </a:lnSpc>
            </a:pPr>
            <a:r>
              <a:rPr lang="en-US" sz="3000" spc="3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Simetrik şifreleme aynı gizli anahtarın hem şifreleme hem de deşifreleme işlemleri için kullanıldığı yöntemdir.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248413" y="4430034"/>
            <a:ext cx="3544425" cy="1162926"/>
            <a:chOff x="0" y="0"/>
            <a:chExt cx="933511" cy="30628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33511" cy="306285"/>
            </a:xfrm>
            <a:custGeom>
              <a:avLst/>
              <a:gdLst/>
              <a:ahLst/>
              <a:cxnLst/>
              <a:rect l="l" t="t" r="r" b="b"/>
              <a:pathLst>
                <a:path w="933511" h="306285">
                  <a:moveTo>
                    <a:pt x="43685" y="0"/>
                  </a:moveTo>
                  <a:lnTo>
                    <a:pt x="889826" y="0"/>
                  </a:lnTo>
                  <a:cubicBezTo>
                    <a:pt x="901412" y="0"/>
                    <a:pt x="912524" y="4603"/>
                    <a:pt x="920716" y="12795"/>
                  </a:cubicBezTo>
                  <a:cubicBezTo>
                    <a:pt x="928909" y="20988"/>
                    <a:pt x="933511" y="32099"/>
                    <a:pt x="933511" y="43685"/>
                  </a:cubicBezTo>
                  <a:lnTo>
                    <a:pt x="933511" y="262600"/>
                  </a:lnTo>
                  <a:cubicBezTo>
                    <a:pt x="933511" y="274186"/>
                    <a:pt x="928909" y="285298"/>
                    <a:pt x="920716" y="293490"/>
                  </a:cubicBezTo>
                  <a:cubicBezTo>
                    <a:pt x="912524" y="301683"/>
                    <a:pt x="901412" y="306285"/>
                    <a:pt x="889826" y="306285"/>
                  </a:cubicBezTo>
                  <a:lnTo>
                    <a:pt x="43685" y="306285"/>
                  </a:lnTo>
                  <a:cubicBezTo>
                    <a:pt x="19558" y="306285"/>
                    <a:pt x="0" y="286727"/>
                    <a:pt x="0" y="262600"/>
                  </a:cubicBezTo>
                  <a:lnTo>
                    <a:pt x="0" y="43685"/>
                  </a:lnTo>
                  <a:cubicBezTo>
                    <a:pt x="0" y="32099"/>
                    <a:pt x="4603" y="20988"/>
                    <a:pt x="12795" y="12795"/>
                  </a:cubicBezTo>
                  <a:cubicBezTo>
                    <a:pt x="20988" y="4603"/>
                    <a:pt x="32099" y="0"/>
                    <a:pt x="43685" y="0"/>
                  </a:cubicBezTo>
                  <a:close/>
                </a:path>
              </a:pathLst>
            </a:custGeom>
            <a:solidFill>
              <a:srgbClr val="F1F2F6"/>
            </a:solidFill>
            <a:ln w="19050" cap="sq">
              <a:solidFill>
                <a:srgbClr val="011142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33511" cy="334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DES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(Data Encyription</a:t>
              </a:r>
            </a:p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Standart)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248413" y="5741106"/>
            <a:ext cx="4325659" cy="86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0"/>
              </a:lnSpc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Anahtar uzunluğu 56-bit olup IBM tarafından geliştirilmiş aynı zamanda 1977'de standart olmuştur.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74695" y="7084264"/>
            <a:ext cx="3544425" cy="705961"/>
            <a:chOff x="0" y="0"/>
            <a:chExt cx="933511" cy="1859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33511" cy="185932"/>
            </a:xfrm>
            <a:custGeom>
              <a:avLst/>
              <a:gdLst/>
              <a:ahLst/>
              <a:cxnLst/>
              <a:rect l="l" t="t" r="r" b="b"/>
              <a:pathLst>
                <a:path w="933511" h="185932">
                  <a:moveTo>
                    <a:pt x="43685" y="0"/>
                  </a:moveTo>
                  <a:lnTo>
                    <a:pt x="889826" y="0"/>
                  </a:lnTo>
                  <a:cubicBezTo>
                    <a:pt x="901412" y="0"/>
                    <a:pt x="912524" y="4603"/>
                    <a:pt x="920716" y="12795"/>
                  </a:cubicBezTo>
                  <a:cubicBezTo>
                    <a:pt x="928909" y="20988"/>
                    <a:pt x="933511" y="32099"/>
                    <a:pt x="933511" y="43685"/>
                  </a:cubicBezTo>
                  <a:lnTo>
                    <a:pt x="933511" y="142247"/>
                  </a:lnTo>
                  <a:cubicBezTo>
                    <a:pt x="933511" y="166374"/>
                    <a:pt x="913953" y="185932"/>
                    <a:pt x="889826" y="185932"/>
                  </a:cubicBezTo>
                  <a:lnTo>
                    <a:pt x="43685" y="185932"/>
                  </a:lnTo>
                  <a:cubicBezTo>
                    <a:pt x="19558" y="185932"/>
                    <a:pt x="0" y="166374"/>
                    <a:pt x="0" y="142247"/>
                  </a:cubicBezTo>
                  <a:lnTo>
                    <a:pt x="0" y="43685"/>
                  </a:lnTo>
                  <a:cubicBezTo>
                    <a:pt x="0" y="32099"/>
                    <a:pt x="4603" y="20988"/>
                    <a:pt x="12795" y="12795"/>
                  </a:cubicBezTo>
                  <a:cubicBezTo>
                    <a:pt x="20988" y="4603"/>
                    <a:pt x="32099" y="0"/>
                    <a:pt x="43685" y="0"/>
                  </a:cubicBezTo>
                  <a:close/>
                </a:path>
              </a:pathLst>
            </a:custGeom>
            <a:solidFill>
              <a:srgbClr val="F1F2F6"/>
            </a:solidFill>
            <a:ln w="19050" cap="sq">
              <a:solidFill>
                <a:srgbClr val="011142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33511" cy="21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BlowFish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74695" y="8028350"/>
            <a:ext cx="5032479" cy="86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0"/>
              </a:lnSpc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Anahtar uzunluğu 32-448 bit olup telifsiz, hızlı ve güvenlidir. 1993 senesinde Bruce Schneier tarafından tasarlanmıştır.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9943" y="1575779"/>
            <a:ext cx="7695392" cy="7233669"/>
          </a:xfrm>
          <a:custGeom>
            <a:avLst/>
            <a:gdLst/>
            <a:ahLst/>
            <a:cxnLst/>
            <a:rect l="l" t="t" r="r" b="b"/>
            <a:pathLst>
              <a:path w="7695392" h="7233669">
                <a:moveTo>
                  <a:pt x="0" y="0"/>
                </a:moveTo>
                <a:lnTo>
                  <a:pt x="7695392" y="0"/>
                </a:lnTo>
                <a:lnTo>
                  <a:pt x="7695392" y="7233669"/>
                </a:lnTo>
                <a:lnTo>
                  <a:pt x="0" y="7233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8207040" y="3953107"/>
            <a:ext cx="7088850" cy="7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2"/>
              </a:lnSpc>
            </a:pPr>
            <a:r>
              <a:rPr lang="en-US" sz="62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ve Yeni Eğilimler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07040" y="2902922"/>
            <a:ext cx="9382354" cy="78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r>
              <a:rPr lang="en-US" sz="63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Şifrelemenin Geleceği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07040" y="5095875"/>
            <a:ext cx="7584236" cy="422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Kuantum Tehdit Modeli: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54686" y="5767827"/>
            <a:ext cx="8193836" cy="2734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Shor Algoritması</a:t>
            </a:r>
            <a:r>
              <a:rPr lang="en-US" sz="25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 ile bazı şifreleme teknolojileri kırılabilir.</a:t>
            </a:r>
          </a:p>
          <a:p>
            <a:pPr algn="l">
              <a:lnSpc>
                <a:spcPts val="3639"/>
              </a:lnSpc>
            </a:pPr>
            <a:r>
              <a:rPr lang="en-US" sz="25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Grover Algoritması</a:t>
            </a:r>
            <a:r>
              <a:rPr lang="en-US" sz="25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 ile simetrik şifreleme anahtar yarıya iner.</a:t>
            </a:r>
          </a:p>
          <a:p>
            <a:pPr algn="l">
              <a:lnSpc>
                <a:spcPts val="3639"/>
              </a:lnSpc>
            </a:pPr>
            <a:r>
              <a:rPr lang="en-US" sz="25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Etkilenen Sistemler</a:t>
            </a:r>
            <a:r>
              <a:rPr lang="en-US" sz="25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 olarak tüm mevcut PKI Altyapısını (Açık Anahtar Altyapısı) görebiliriz.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13090922" y="8809448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2118122" y="413523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15451" y="3855923"/>
            <a:ext cx="5643891" cy="4176480"/>
          </a:xfrm>
          <a:custGeom>
            <a:avLst/>
            <a:gdLst/>
            <a:ahLst/>
            <a:cxnLst/>
            <a:rect l="l" t="t" r="r" b="b"/>
            <a:pathLst>
              <a:path w="5643891" h="4176480">
                <a:moveTo>
                  <a:pt x="0" y="0"/>
                </a:moveTo>
                <a:lnTo>
                  <a:pt x="5643892" y="0"/>
                </a:lnTo>
                <a:lnTo>
                  <a:pt x="5643892" y="4176480"/>
                </a:lnTo>
                <a:lnTo>
                  <a:pt x="0" y="4176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8918568" y="4762603"/>
            <a:ext cx="2696841" cy="2696841"/>
          </a:xfrm>
          <a:custGeom>
            <a:avLst/>
            <a:gdLst/>
            <a:ahLst/>
            <a:cxnLst/>
            <a:rect l="l" t="t" r="r" b="b"/>
            <a:pathLst>
              <a:path w="2696841" h="2696841">
                <a:moveTo>
                  <a:pt x="0" y="0"/>
                </a:moveTo>
                <a:lnTo>
                  <a:pt x="2696841" y="0"/>
                </a:lnTo>
                <a:lnTo>
                  <a:pt x="2696841" y="2696841"/>
                </a:lnTo>
                <a:lnTo>
                  <a:pt x="0" y="2696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4666964" y="2827223"/>
            <a:ext cx="2592336" cy="2592336"/>
          </a:xfrm>
          <a:custGeom>
            <a:avLst/>
            <a:gdLst/>
            <a:ahLst/>
            <a:cxnLst/>
            <a:rect l="l" t="t" r="r" b="b"/>
            <a:pathLst>
              <a:path w="2592336" h="2592336">
                <a:moveTo>
                  <a:pt x="0" y="0"/>
                </a:moveTo>
                <a:lnTo>
                  <a:pt x="2592336" y="0"/>
                </a:lnTo>
                <a:lnTo>
                  <a:pt x="2592336" y="2592336"/>
                </a:lnTo>
                <a:lnTo>
                  <a:pt x="0" y="2592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4770177" y="6812313"/>
            <a:ext cx="2059803" cy="2044823"/>
          </a:xfrm>
          <a:custGeom>
            <a:avLst/>
            <a:gdLst/>
            <a:ahLst/>
            <a:cxnLst/>
            <a:rect l="l" t="t" r="r" b="b"/>
            <a:pathLst>
              <a:path w="2059803" h="2044823">
                <a:moveTo>
                  <a:pt x="0" y="0"/>
                </a:moveTo>
                <a:lnTo>
                  <a:pt x="2059804" y="0"/>
                </a:lnTo>
                <a:lnTo>
                  <a:pt x="2059804" y="2044823"/>
                </a:lnTo>
                <a:lnTo>
                  <a:pt x="0" y="20448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1110143" y="2032849"/>
            <a:ext cx="2427254" cy="1588748"/>
          </a:xfrm>
          <a:custGeom>
            <a:avLst/>
            <a:gdLst/>
            <a:ahLst/>
            <a:cxnLst/>
            <a:rect l="l" t="t" r="r" b="b"/>
            <a:pathLst>
              <a:path w="2427254" h="1588748">
                <a:moveTo>
                  <a:pt x="0" y="0"/>
                </a:moveTo>
                <a:lnTo>
                  <a:pt x="2427254" y="0"/>
                </a:lnTo>
                <a:lnTo>
                  <a:pt x="2427254" y="1588748"/>
                </a:lnTo>
                <a:lnTo>
                  <a:pt x="0" y="1588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851635" y="1420371"/>
            <a:ext cx="7088850" cy="80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65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Karma(Hash)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52653" y="2247269"/>
            <a:ext cx="7088850" cy="80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65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Fonksiyonları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1635" y="3261367"/>
            <a:ext cx="7088850" cy="115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Hash fonksiyonları, herhangi bir büyüklükteki veriyi alıp sabit uzunlukta bir “Parmak İzi” (hash değeri) üreten tek yönlü matematiksel fonksiyonlardır. 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13090922" y="8809448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2118122" y="413523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851635" y="4724503"/>
            <a:ext cx="7088850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SHA-2 Ailesi: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1675" y="5234843"/>
            <a:ext cx="7088850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SHA-256 ve SHA-512: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5588" y="5740901"/>
            <a:ext cx="7088850" cy="115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Bitcoin ve Blokchain teknolojilerinde kullanılır.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Dijital sertifikalarda kullanılır.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Veri bütünlük doğrulamalarında kullanılır.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1635" y="7104135"/>
            <a:ext cx="7088850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MD5(Message Digest 5)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1675" y="7655765"/>
            <a:ext cx="7088850" cy="115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Genel olarak parola saklama işleminde çokça kullanılır.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Dosya hash değerleri karşılaştırılması için kullanılır.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90093" y="5849448"/>
            <a:ext cx="295692" cy="193309"/>
          </a:xfrm>
          <a:custGeom>
            <a:avLst/>
            <a:gdLst/>
            <a:ahLst/>
            <a:cxnLst/>
            <a:rect l="l" t="t" r="r" b="b"/>
            <a:pathLst>
              <a:path w="295692" h="193309">
                <a:moveTo>
                  <a:pt x="0" y="0"/>
                </a:moveTo>
                <a:lnTo>
                  <a:pt x="295692" y="0"/>
                </a:lnTo>
                <a:lnTo>
                  <a:pt x="295692" y="193308"/>
                </a:lnTo>
                <a:lnTo>
                  <a:pt x="0" y="1933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90093" y="6235196"/>
            <a:ext cx="295692" cy="193309"/>
          </a:xfrm>
          <a:custGeom>
            <a:avLst/>
            <a:gdLst/>
            <a:ahLst/>
            <a:cxnLst/>
            <a:rect l="l" t="t" r="r" b="b"/>
            <a:pathLst>
              <a:path w="295692" h="193309">
                <a:moveTo>
                  <a:pt x="0" y="0"/>
                </a:moveTo>
                <a:lnTo>
                  <a:pt x="295692" y="0"/>
                </a:lnTo>
                <a:lnTo>
                  <a:pt x="295692" y="193308"/>
                </a:lnTo>
                <a:lnTo>
                  <a:pt x="0" y="1933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85223" y="6619004"/>
            <a:ext cx="295692" cy="193309"/>
          </a:xfrm>
          <a:custGeom>
            <a:avLst/>
            <a:gdLst/>
            <a:ahLst/>
            <a:cxnLst/>
            <a:rect l="l" t="t" r="r" b="b"/>
            <a:pathLst>
              <a:path w="295692" h="193309">
                <a:moveTo>
                  <a:pt x="0" y="0"/>
                </a:moveTo>
                <a:lnTo>
                  <a:pt x="295692" y="0"/>
                </a:lnTo>
                <a:lnTo>
                  <a:pt x="295692" y="193309"/>
                </a:lnTo>
                <a:lnTo>
                  <a:pt x="0" y="1933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89531" y="7738070"/>
            <a:ext cx="295692" cy="193309"/>
          </a:xfrm>
          <a:custGeom>
            <a:avLst/>
            <a:gdLst/>
            <a:ahLst/>
            <a:cxnLst/>
            <a:rect l="l" t="t" r="r" b="b"/>
            <a:pathLst>
              <a:path w="295692" h="193309">
                <a:moveTo>
                  <a:pt x="0" y="0"/>
                </a:moveTo>
                <a:lnTo>
                  <a:pt x="295692" y="0"/>
                </a:lnTo>
                <a:lnTo>
                  <a:pt x="295692" y="193309"/>
                </a:lnTo>
                <a:lnTo>
                  <a:pt x="0" y="1933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89531" y="8534355"/>
            <a:ext cx="295692" cy="193309"/>
          </a:xfrm>
          <a:custGeom>
            <a:avLst/>
            <a:gdLst/>
            <a:ahLst/>
            <a:cxnLst/>
            <a:rect l="l" t="t" r="r" b="b"/>
            <a:pathLst>
              <a:path w="295692" h="193309">
                <a:moveTo>
                  <a:pt x="0" y="0"/>
                </a:moveTo>
                <a:lnTo>
                  <a:pt x="295692" y="0"/>
                </a:lnTo>
                <a:lnTo>
                  <a:pt x="295692" y="193308"/>
                </a:lnTo>
                <a:lnTo>
                  <a:pt x="0" y="1933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61782"/>
            <a:ext cx="10998225" cy="6364504"/>
            <a:chOff x="0" y="0"/>
            <a:chExt cx="2896652" cy="167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6652" cy="1676248"/>
            </a:xfrm>
            <a:custGeom>
              <a:avLst/>
              <a:gdLst/>
              <a:ahLst/>
              <a:cxnLst/>
              <a:rect l="l" t="t" r="r" b="b"/>
              <a:pathLst>
                <a:path w="2896652" h="1676248">
                  <a:moveTo>
                    <a:pt x="35900" y="0"/>
                  </a:moveTo>
                  <a:lnTo>
                    <a:pt x="2860752" y="0"/>
                  </a:lnTo>
                  <a:cubicBezTo>
                    <a:pt x="2870273" y="0"/>
                    <a:pt x="2879404" y="3782"/>
                    <a:pt x="2886137" y="10515"/>
                  </a:cubicBezTo>
                  <a:cubicBezTo>
                    <a:pt x="2892870" y="17247"/>
                    <a:pt x="2896652" y="26379"/>
                    <a:pt x="2896652" y="35900"/>
                  </a:cubicBezTo>
                  <a:lnTo>
                    <a:pt x="2896652" y="1640348"/>
                  </a:lnTo>
                  <a:cubicBezTo>
                    <a:pt x="2896652" y="1660175"/>
                    <a:pt x="2880579" y="1676248"/>
                    <a:pt x="2860752" y="1676248"/>
                  </a:cubicBezTo>
                  <a:lnTo>
                    <a:pt x="35900" y="1676248"/>
                  </a:lnTo>
                  <a:cubicBezTo>
                    <a:pt x="16073" y="1676248"/>
                    <a:pt x="0" y="1660175"/>
                    <a:pt x="0" y="1640348"/>
                  </a:cubicBezTo>
                  <a:lnTo>
                    <a:pt x="0" y="35900"/>
                  </a:lnTo>
                  <a:cubicBezTo>
                    <a:pt x="0" y="16073"/>
                    <a:pt x="16073" y="0"/>
                    <a:pt x="35900" y="0"/>
                  </a:cubicBezTo>
                  <a:close/>
                </a:path>
              </a:pathLst>
            </a:custGeom>
            <a:solidFill>
              <a:srgbClr val="F1F2F6"/>
            </a:solidFill>
            <a:ln w="19050" cap="rnd">
              <a:solidFill>
                <a:srgbClr val="0111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896652" cy="1704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3318366" y="8726285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764948" y="696050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89222"/>
              </p:ext>
            </p:extLst>
          </p:nvPr>
        </p:nvGraphicFramePr>
        <p:xfrm>
          <a:off x="1028700" y="2361782"/>
          <a:ext cx="10998222" cy="6356006"/>
        </p:xfrm>
        <a:graphic>
          <a:graphicData uri="http://schemas.openxmlformats.org/drawingml/2006/table">
            <a:tbl>
              <a:tblPr/>
              <a:tblGrid>
                <a:gridCol w="1833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3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3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4055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8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AES-128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128 Bit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128 Bit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10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Çok Güvenli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Çok Hızlı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989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AES-256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256 Bit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128 Bit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14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Çok Güvenli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Hızlı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055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DES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56 Bit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64 Bit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16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Güvensiz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tr-TR" sz="19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Orta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4055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sym typeface="TT Firs Neue"/>
                        </a:rPr>
                        <a:t>3DES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168 Bit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64 Bit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48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Orta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Yavaş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055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 err="1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BlowFish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448 Bit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64 Bit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16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Güvenli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tr-TR" sz="1899" dirty="0">
                          <a:solidFill>
                            <a:srgbClr val="000000"/>
                          </a:solidFill>
                          <a:latin typeface="TT Firs Neue"/>
                          <a:ea typeface="TT Firs Neue"/>
                          <a:cs typeface="TT Firs Neue"/>
                          <a:sym typeface="TT Firs Neue"/>
                        </a:rPr>
                        <a:t>Hızlı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020150" y="546307"/>
            <a:ext cx="10006775" cy="154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Şifreleme Algoritmaları Karşılaştırması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8280" y="2784773"/>
            <a:ext cx="170364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4"/>
              </a:lnSpc>
            </a:pPr>
            <a:r>
              <a:rPr lang="en-US" sz="24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Algoritma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77908" y="2641898"/>
            <a:ext cx="170364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4"/>
              </a:lnSpc>
            </a:pPr>
            <a:r>
              <a:rPr lang="en-US" sz="24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Anaht. Uzunluğu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57755" y="2641898"/>
            <a:ext cx="170364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4"/>
              </a:lnSpc>
            </a:pPr>
            <a:r>
              <a:rPr lang="en-US" sz="24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Blok Boyutu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27812" y="2641898"/>
            <a:ext cx="170364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4"/>
              </a:lnSpc>
            </a:pPr>
            <a:r>
              <a:rPr lang="en-US" sz="24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Tur</a:t>
            </a:r>
          </a:p>
          <a:p>
            <a:pPr algn="ctr">
              <a:lnSpc>
                <a:spcPts val="2274"/>
              </a:lnSpc>
            </a:pPr>
            <a:r>
              <a:rPr lang="en-US" sz="24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Sayısı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93385" y="2641898"/>
            <a:ext cx="170364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4"/>
              </a:lnSpc>
            </a:pPr>
            <a:r>
              <a:rPr lang="en-US" sz="24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Güvenlik Durumu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58958" y="2641898"/>
            <a:ext cx="170364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4"/>
              </a:lnSpc>
            </a:pPr>
            <a:r>
              <a:rPr lang="en-US" sz="24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Hız Durumu</a:t>
            </a:r>
          </a:p>
        </p:txBody>
      </p:sp>
      <p:sp>
        <p:nvSpPr>
          <p:cNvPr id="15" name="Freeform 15"/>
          <p:cNvSpPr/>
          <p:nvPr/>
        </p:nvSpPr>
        <p:spPr>
          <a:xfrm>
            <a:off x="12684567" y="2869063"/>
            <a:ext cx="2816397" cy="5341442"/>
          </a:xfrm>
          <a:custGeom>
            <a:avLst/>
            <a:gdLst/>
            <a:ahLst/>
            <a:cxnLst/>
            <a:rect l="l" t="t" r="r" b="b"/>
            <a:pathLst>
              <a:path w="2816397" h="5341442">
                <a:moveTo>
                  <a:pt x="0" y="0"/>
                </a:moveTo>
                <a:lnTo>
                  <a:pt x="2816397" y="0"/>
                </a:lnTo>
                <a:lnTo>
                  <a:pt x="2816397" y="5341442"/>
                </a:lnTo>
                <a:lnTo>
                  <a:pt x="0" y="534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4532385" y="3391996"/>
            <a:ext cx="3385881" cy="578678"/>
          </a:xfrm>
          <a:custGeom>
            <a:avLst/>
            <a:gdLst/>
            <a:ahLst/>
            <a:cxnLst/>
            <a:rect l="l" t="t" r="r" b="b"/>
            <a:pathLst>
              <a:path w="3385881" h="578678">
                <a:moveTo>
                  <a:pt x="0" y="0"/>
                </a:moveTo>
                <a:lnTo>
                  <a:pt x="3385880" y="0"/>
                </a:lnTo>
                <a:lnTo>
                  <a:pt x="3385880" y="578678"/>
                </a:lnTo>
                <a:lnTo>
                  <a:pt x="0" y="57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05691" y="2534643"/>
            <a:ext cx="7753609" cy="6118303"/>
          </a:xfrm>
          <a:custGeom>
            <a:avLst/>
            <a:gdLst/>
            <a:ahLst/>
            <a:cxnLst/>
            <a:rect l="l" t="t" r="r" b="b"/>
            <a:pathLst>
              <a:path w="7753609" h="6118303">
                <a:moveTo>
                  <a:pt x="0" y="0"/>
                </a:moveTo>
                <a:lnTo>
                  <a:pt x="7753609" y="0"/>
                </a:lnTo>
                <a:lnTo>
                  <a:pt x="7753609" y="6118303"/>
                </a:lnTo>
                <a:lnTo>
                  <a:pt x="0" y="6118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2982597" y="5355807"/>
            <a:ext cx="1388624" cy="2300421"/>
            <a:chOff x="0" y="0"/>
            <a:chExt cx="365728" cy="6058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5728" cy="605872"/>
            </a:xfrm>
            <a:custGeom>
              <a:avLst/>
              <a:gdLst/>
              <a:ahLst/>
              <a:cxnLst/>
              <a:rect l="l" t="t" r="r" b="b"/>
              <a:pathLst>
                <a:path w="365728" h="605872">
                  <a:moveTo>
                    <a:pt x="0" y="0"/>
                  </a:moveTo>
                  <a:lnTo>
                    <a:pt x="365728" y="0"/>
                  </a:lnTo>
                  <a:lnTo>
                    <a:pt x="365728" y="605872"/>
                  </a:lnTo>
                  <a:lnTo>
                    <a:pt x="0" y="605872"/>
                  </a:lnTo>
                  <a:close/>
                </a:path>
              </a:pathLst>
            </a:custGeom>
            <a:solidFill>
              <a:srgbClr val="064CD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65728" cy="634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083740" y="5702464"/>
            <a:ext cx="1186336" cy="1607106"/>
          </a:xfrm>
          <a:custGeom>
            <a:avLst/>
            <a:gdLst/>
            <a:ahLst/>
            <a:cxnLst/>
            <a:rect l="l" t="t" r="r" b="b"/>
            <a:pathLst>
              <a:path w="1186336" h="1607106">
                <a:moveTo>
                  <a:pt x="0" y="0"/>
                </a:moveTo>
                <a:lnTo>
                  <a:pt x="1186337" y="0"/>
                </a:lnTo>
                <a:lnTo>
                  <a:pt x="1186337" y="1607106"/>
                </a:lnTo>
                <a:lnTo>
                  <a:pt x="0" y="1607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3494891"/>
            <a:ext cx="8476991" cy="622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</a:pPr>
            <a:r>
              <a:rPr lang="en-US" sz="5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Bilgi Güvenliğindeki Önem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715618"/>
            <a:ext cx="6705292" cy="80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65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Sonuç Olarak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503446"/>
            <a:ext cx="7584236" cy="3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Sonuç olarak veri şifreleme, bilgi güvenliğinin temel taşıdır.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13090922" y="8809448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2118122" y="413523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0621" y="5833696"/>
            <a:ext cx="3534564" cy="3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Gizlilik Sağlar: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0621" y="7573092"/>
            <a:ext cx="3534564" cy="3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Kimlik Doğrulama: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0621" y="6592169"/>
            <a:ext cx="3534564" cy="3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Veri Bütünlüğünü Korur: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0621" y="8252465"/>
            <a:ext cx="3534564" cy="3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Yasal Uyumluluk: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0621" y="8985741"/>
            <a:ext cx="3534564" cy="3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Güvenli İletişim: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73585" y="5833696"/>
            <a:ext cx="5129905" cy="3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Hassas verileri yetkisiz erişime karşı korur.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73585" y="6566769"/>
            <a:ext cx="5644426" cy="70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Bilgilerin değiştirilmediğini veya bozulmadığını garanti eder.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773585" y="7573092"/>
            <a:ext cx="5644426" cy="3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Veri kaynağının doğruluğunu teyit eder.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73585" y="8227065"/>
            <a:ext cx="6127131" cy="70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KVKK, GPDR gibi veri koruma düzenlemelerine uyumu sağlar.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73585" y="9084801"/>
            <a:ext cx="6127131" cy="70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İnternet üzerinden yapılan tüm işlemlerin (Bankacılık, whatsapp vb.) güvenliğini temin eder.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601700" y="8726285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607344" y="330360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95709" y="1119031"/>
            <a:ext cx="7363591" cy="5730213"/>
          </a:xfrm>
          <a:custGeom>
            <a:avLst/>
            <a:gdLst/>
            <a:ahLst/>
            <a:cxnLst/>
            <a:rect l="l" t="t" r="r" b="b"/>
            <a:pathLst>
              <a:path w="7363591" h="5730213">
                <a:moveTo>
                  <a:pt x="0" y="0"/>
                </a:moveTo>
                <a:lnTo>
                  <a:pt x="7363591" y="0"/>
                </a:lnTo>
                <a:lnTo>
                  <a:pt x="7363591" y="5730213"/>
                </a:lnTo>
                <a:lnTo>
                  <a:pt x="0" y="5730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8383586" y="1962745"/>
            <a:ext cx="3792868" cy="4042785"/>
          </a:xfrm>
          <a:custGeom>
            <a:avLst/>
            <a:gdLst/>
            <a:ahLst/>
            <a:cxnLst/>
            <a:rect l="l" t="t" r="r" b="b"/>
            <a:pathLst>
              <a:path w="3792868" h="4042785">
                <a:moveTo>
                  <a:pt x="0" y="0"/>
                </a:moveTo>
                <a:lnTo>
                  <a:pt x="3792868" y="0"/>
                </a:lnTo>
                <a:lnTo>
                  <a:pt x="3792868" y="4042785"/>
                </a:lnTo>
                <a:lnTo>
                  <a:pt x="0" y="40427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1028700" y="7096894"/>
            <a:ext cx="11003393" cy="2160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en-US" sz="901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Dinlediğiniz İçin Teşekkür Ederim.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498337"/>
            <a:ext cx="6572165" cy="966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2963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Araştırma ve Yöntem Teknikleri</a:t>
            </a:r>
          </a:p>
          <a:p>
            <a:pPr algn="ctr">
              <a:lnSpc>
                <a:spcPts val="3728"/>
              </a:lnSpc>
            </a:pPr>
            <a:r>
              <a:rPr lang="en-US" sz="2663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Eyyüp ÇELİK - 2444030040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601700" y="8726285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607344" y="330360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409102" y="2983775"/>
            <a:ext cx="5550694" cy="4319449"/>
          </a:xfrm>
          <a:custGeom>
            <a:avLst/>
            <a:gdLst/>
            <a:ahLst/>
            <a:cxnLst/>
            <a:rect l="l" t="t" r="r" b="b"/>
            <a:pathLst>
              <a:path w="5550694" h="4319449">
                <a:moveTo>
                  <a:pt x="0" y="0"/>
                </a:moveTo>
                <a:lnTo>
                  <a:pt x="5550694" y="0"/>
                </a:lnTo>
                <a:lnTo>
                  <a:pt x="5550694" y="4319450"/>
                </a:lnTo>
                <a:lnTo>
                  <a:pt x="0" y="43194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1269260" y="3619769"/>
            <a:ext cx="2859074" cy="3047462"/>
          </a:xfrm>
          <a:custGeom>
            <a:avLst/>
            <a:gdLst/>
            <a:ahLst/>
            <a:cxnLst/>
            <a:rect l="l" t="t" r="r" b="b"/>
            <a:pathLst>
              <a:path w="2859074" h="3047462">
                <a:moveTo>
                  <a:pt x="0" y="0"/>
                </a:moveTo>
                <a:lnTo>
                  <a:pt x="2859074" y="0"/>
                </a:lnTo>
                <a:lnTo>
                  <a:pt x="2859074" y="3047462"/>
                </a:lnTo>
                <a:lnTo>
                  <a:pt x="0" y="30474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46452" y="1805126"/>
            <a:ext cx="550929" cy="360170"/>
          </a:xfrm>
          <a:custGeom>
            <a:avLst/>
            <a:gdLst/>
            <a:ahLst/>
            <a:cxnLst/>
            <a:rect l="l" t="t" r="r" b="b"/>
            <a:pathLst>
              <a:path w="550929" h="360170">
                <a:moveTo>
                  <a:pt x="0" y="0"/>
                </a:moveTo>
                <a:lnTo>
                  <a:pt x="550929" y="0"/>
                </a:lnTo>
                <a:lnTo>
                  <a:pt x="550929" y="360169"/>
                </a:lnTo>
                <a:lnTo>
                  <a:pt x="0" y="360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03752" y="330360"/>
            <a:ext cx="10465508" cy="9644984"/>
            <a:chOff x="0" y="0"/>
            <a:chExt cx="13954011" cy="12859978"/>
          </a:xfrm>
        </p:grpSpPr>
        <p:sp>
          <p:nvSpPr>
            <p:cNvPr id="8" name="TextBox 8"/>
            <p:cNvSpPr txBox="1"/>
            <p:nvPr/>
          </p:nvSpPr>
          <p:spPr>
            <a:xfrm>
              <a:off x="14519" y="1708718"/>
              <a:ext cx="13939492" cy="11151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38"/>
                </a:lnSpc>
              </a:pPr>
              <a:r>
                <a:rPr lang="en-US" sz="3230" spc="516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Veri Şifreleme Nedir?</a:t>
              </a:r>
            </a:p>
            <a:p>
              <a:pPr algn="l">
                <a:lnSpc>
                  <a:spcPts val="6138"/>
                </a:lnSpc>
              </a:pPr>
              <a:r>
                <a:rPr lang="en-US" sz="3230" spc="516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Kriptoloji Nedir?</a:t>
              </a:r>
            </a:p>
            <a:p>
              <a:pPr algn="l">
                <a:lnSpc>
                  <a:spcPts val="6138"/>
                </a:lnSpc>
              </a:pPr>
              <a:r>
                <a:rPr lang="en-US" sz="3230" spc="516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Kriptolojinin Tarihsel Gelişimi</a:t>
              </a:r>
            </a:p>
            <a:p>
              <a:pPr algn="l">
                <a:lnSpc>
                  <a:spcPts val="6138"/>
                </a:lnSpc>
              </a:pPr>
              <a:r>
                <a:rPr lang="en-US" sz="3230" spc="516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Sezar Şifreleme Yöntemi Şeması</a:t>
              </a:r>
            </a:p>
            <a:p>
              <a:pPr algn="l">
                <a:lnSpc>
                  <a:spcPts val="6138"/>
                </a:lnSpc>
              </a:pPr>
              <a:r>
                <a:rPr lang="en-US" sz="3230" spc="516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Modern Şifrelemenin Doğuşu</a:t>
              </a:r>
            </a:p>
            <a:p>
              <a:pPr algn="l">
                <a:lnSpc>
                  <a:spcPts val="6138"/>
                </a:lnSpc>
              </a:pPr>
              <a:r>
                <a:rPr lang="en-US" sz="3230" spc="516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Enigma Makinesinin Çalışma Şekli</a:t>
              </a:r>
            </a:p>
            <a:p>
              <a:pPr algn="l">
                <a:lnSpc>
                  <a:spcPts val="6138"/>
                </a:lnSpc>
              </a:pPr>
              <a:r>
                <a:rPr lang="en-US" sz="3230" spc="516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Şifreleme Yöntemlerinin Detaylı Analizi</a:t>
              </a:r>
            </a:p>
            <a:p>
              <a:pPr algn="l">
                <a:lnSpc>
                  <a:spcPts val="6138"/>
                </a:lnSpc>
              </a:pPr>
              <a:r>
                <a:rPr lang="en-US" sz="3230" spc="516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Şifrelemenin Geleceği ve Yeni Eğilimler</a:t>
              </a:r>
            </a:p>
            <a:p>
              <a:pPr algn="l">
                <a:lnSpc>
                  <a:spcPts val="6138"/>
                </a:lnSpc>
              </a:pPr>
              <a:r>
                <a:rPr lang="en-US" sz="3230" spc="516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Karma(Hash) Fonksiyonları</a:t>
              </a:r>
            </a:p>
            <a:p>
              <a:pPr algn="l">
                <a:lnSpc>
                  <a:spcPts val="6138"/>
                </a:lnSpc>
              </a:pPr>
              <a:r>
                <a:rPr lang="en-US" sz="3230" spc="516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Algoritmaların Karşılaştırılması</a:t>
              </a:r>
            </a:p>
            <a:p>
              <a:pPr algn="l">
                <a:lnSpc>
                  <a:spcPts val="6138"/>
                </a:lnSpc>
              </a:pPr>
              <a:r>
                <a:rPr lang="en-US" sz="3230" spc="516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Sonuç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10958972" cy="1065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22"/>
                </a:lnSpc>
              </a:pPr>
              <a:r>
                <a:rPr lang="en-US" sz="5516" b="1" spc="661">
                  <a:solidFill>
                    <a:srgbClr val="000000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İÇİNDEKİLER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6452" y="2555820"/>
            <a:ext cx="550929" cy="360170"/>
          </a:xfrm>
          <a:custGeom>
            <a:avLst/>
            <a:gdLst/>
            <a:ahLst/>
            <a:cxnLst/>
            <a:rect l="l" t="t" r="r" b="b"/>
            <a:pathLst>
              <a:path w="550929" h="360170">
                <a:moveTo>
                  <a:pt x="0" y="0"/>
                </a:moveTo>
                <a:lnTo>
                  <a:pt x="550929" y="0"/>
                </a:lnTo>
                <a:lnTo>
                  <a:pt x="550929" y="360170"/>
                </a:lnTo>
                <a:lnTo>
                  <a:pt x="0" y="360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6452" y="3306515"/>
            <a:ext cx="550929" cy="360170"/>
          </a:xfrm>
          <a:custGeom>
            <a:avLst/>
            <a:gdLst/>
            <a:ahLst/>
            <a:cxnLst/>
            <a:rect l="l" t="t" r="r" b="b"/>
            <a:pathLst>
              <a:path w="550929" h="360170">
                <a:moveTo>
                  <a:pt x="0" y="0"/>
                </a:moveTo>
                <a:lnTo>
                  <a:pt x="550929" y="0"/>
                </a:lnTo>
                <a:lnTo>
                  <a:pt x="550929" y="360170"/>
                </a:lnTo>
                <a:lnTo>
                  <a:pt x="0" y="360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452" y="4116340"/>
            <a:ext cx="550929" cy="360170"/>
          </a:xfrm>
          <a:custGeom>
            <a:avLst/>
            <a:gdLst/>
            <a:ahLst/>
            <a:cxnLst/>
            <a:rect l="l" t="t" r="r" b="b"/>
            <a:pathLst>
              <a:path w="550929" h="360170">
                <a:moveTo>
                  <a:pt x="0" y="0"/>
                </a:moveTo>
                <a:lnTo>
                  <a:pt x="550929" y="0"/>
                </a:lnTo>
                <a:lnTo>
                  <a:pt x="550929" y="360169"/>
                </a:lnTo>
                <a:lnTo>
                  <a:pt x="0" y="360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452" y="4867034"/>
            <a:ext cx="550929" cy="360170"/>
          </a:xfrm>
          <a:custGeom>
            <a:avLst/>
            <a:gdLst/>
            <a:ahLst/>
            <a:cxnLst/>
            <a:rect l="l" t="t" r="r" b="b"/>
            <a:pathLst>
              <a:path w="550929" h="360170">
                <a:moveTo>
                  <a:pt x="0" y="0"/>
                </a:moveTo>
                <a:lnTo>
                  <a:pt x="550929" y="0"/>
                </a:lnTo>
                <a:lnTo>
                  <a:pt x="550929" y="360170"/>
                </a:lnTo>
                <a:lnTo>
                  <a:pt x="0" y="360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6452" y="5617729"/>
            <a:ext cx="550929" cy="360170"/>
          </a:xfrm>
          <a:custGeom>
            <a:avLst/>
            <a:gdLst/>
            <a:ahLst/>
            <a:cxnLst/>
            <a:rect l="l" t="t" r="r" b="b"/>
            <a:pathLst>
              <a:path w="550929" h="360170">
                <a:moveTo>
                  <a:pt x="0" y="0"/>
                </a:moveTo>
                <a:lnTo>
                  <a:pt x="550929" y="0"/>
                </a:lnTo>
                <a:lnTo>
                  <a:pt x="550929" y="360169"/>
                </a:lnTo>
                <a:lnTo>
                  <a:pt x="0" y="360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6452" y="6425573"/>
            <a:ext cx="550929" cy="360170"/>
          </a:xfrm>
          <a:custGeom>
            <a:avLst/>
            <a:gdLst/>
            <a:ahLst/>
            <a:cxnLst/>
            <a:rect l="l" t="t" r="r" b="b"/>
            <a:pathLst>
              <a:path w="550929" h="360170">
                <a:moveTo>
                  <a:pt x="0" y="0"/>
                </a:moveTo>
                <a:lnTo>
                  <a:pt x="550929" y="0"/>
                </a:lnTo>
                <a:lnTo>
                  <a:pt x="550929" y="360170"/>
                </a:lnTo>
                <a:lnTo>
                  <a:pt x="0" y="360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6452" y="7197771"/>
            <a:ext cx="550929" cy="360170"/>
          </a:xfrm>
          <a:custGeom>
            <a:avLst/>
            <a:gdLst/>
            <a:ahLst/>
            <a:cxnLst/>
            <a:rect l="l" t="t" r="r" b="b"/>
            <a:pathLst>
              <a:path w="550929" h="360170">
                <a:moveTo>
                  <a:pt x="0" y="0"/>
                </a:moveTo>
                <a:lnTo>
                  <a:pt x="550929" y="0"/>
                </a:lnTo>
                <a:lnTo>
                  <a:pt x="550929" y="360169"/>
                </a:lnTo>
                <a:lnTo>
                  <a:pt x="0" y="360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452" y="7967515"/>
            <a:ext cx="550929" cy="360170"/>
          </a:xfrm>
          <a:custGeom>
            <a:avLst/>
            <a:gdLst/>
            <a:ahLst/>
            <a:cxnLst/>
            <a:rect l="l" t="t" r="r" b="b"/>
            <a:pathLst>
              <a:path w="550929" h="360170">
                <a:moveTo>
                  <a:pt x="0" y="0"/>
                </a:moveTo>
                <a:lnTo>
                  <a:pt x="550929" y="0"/>
                </a:lnTo>
                <a:lnTo>
                  <a:pt x="550929" y="360170"/>
                </a:lnTo>
                <a:lnTo>
                  <a:pt x="0" y="360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6452" y="8718210"/>
            <a:ext cx="550929" cy="360170"/>
          </a:xfrm>
          <a:custGeom>
            <a:avLst/>
            <a:gdLst/>
            <a:ahLst/>
            <a:cxnLst/>
            <a:rect l="l" t="t" r="r" b="b"/>
            <a:pathLst>
              <a:path w="550929" h="360170">
                <a:moveTo>
                  <a:pt x="0" y="0"/>
                </a:moveTo>
                <a:lnTo>
                  <a:pt x="550929" y="0"/>
                </a:lnTo>
                <a:lnTo>
                  <a:pt x="550929" y="360169"/>
                </a:lnTo>
                <a:lnTo>
                  <a:pt x="0" y="360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6452" y="9526054"/>
            <a:ext cx="550929" cy="360170"/>
          </a:xfrm>
          <a:custGeom>
            <a:avLst/>
            <a:gdLst/>
            <a:ahLst/>
            <a:cxnLst/>
            <a:rect l="l" t="t" r="r" b="b"/>
            <a:pathLst>
              <a:path w="550929" h="360170">
                <a:moveTo>
                  <a:pt x="0" y="0"/>
                </a:moveTo>
                <a:lnTo>
                  <a:pt x="550929" y="0"/>
                </a:lnTo>
                <a:lnTo>
                  <a:pt x="550929" y="360170"/>
                </a:lnTo>
                <a:lnTo>
                  <a:pt x="0" y="360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62506" y="6897201"/>
            <a:ext cx="3544425" cy="705961"/>
            <a:chOff x="0" y="0"/>
            <a:chExt cx="933511" cy="185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3511" cy="185932"/>
            </a:xfrm>
            <a:custGeom>
              <a:avLst/>
              <a:gdLst/>
              <a:ahLst/>
              <a:cxnLst/>
              <a:rect l="l" t="t" r="r" b="b"/>
              <a:pathLst>
                <a:path w="933511" h="185932">
                  <a:moveTo>
                    <a:pt x="43685" y="0"/>
                  </a:moveTo>
                  <a:lnTo>
                    <a:pt x="889826" y="0"/>
                  </a:lnTo>
                  <a:cubicBezTo>
                    <a:pt x="901412" y="0"/>
                    <a:pt x="912524" y="4603"/>
                    <a:pt x="920716" y="12795"/>
                  </a:cubicBezTo>
                  <a:cubicBezTo>
                    <a:pt x="928909" y="20988"/>
                    <a:pt x="933511" y="32099"/>
                    <a:pt x="933511" y="43685"/>
                  </a:cubicBezTo>
                  <a:lnTo>
                    <a:pt x="933511" y="142247"/>
                  </a:lnTo>
                  <a:cubicBezTo>
                    <a:pt x="933511" y="166374"/>
                    <a:pt x="913953" y="185932"/>
                    <a:pt x="889826" y="185932"/>
                  </a:cubicBezTo>
                  <a:lnTo>
                    <a:pt x="43685" y="185932"/>
                  </a:lnTo>
                  <a:cubicBezTo>
                    <a:pt x="19558" y="185932"/>
                    <a:pt x="0" y="166374"/>
                    <a:pt x="0" y="142247"/>
                  </a:cubicBezTo>
                  <a:lnTo>
                    <a:pt x="0" y="43685"/>
                  </a:lnTo>
                  <a:cubicBezTo>
                    <a:pt x="0" y="32099"/>
                    <a:pt x="4603" y="20988"/>
                    <a:pt x="12795" y="12795"/>
                  </a:cubicBezTo>
                  <a:cubicBezTo>
                    <a:pt x="20988" y="4603"/>
                    <a:pt x="32099" y="0"/>
                    <a:pt x="43685" y="0"/>
                  </a:cubicBezTo>
                  <a:close/>
                </a:path>
              </a:pathLst>
            </a:custGeom>
            <a:solidFill>
              <a:srgbClr val="F1F2F6"/>
            </a:solidFill>
            <a:ln w="19050" cap="sq">
              <a:solidFill>
                <a:srgbClr val="011142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933511" cy="21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Açık Metin (Plaintext)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44593" y="6897201"/>
            <a:ext cx="3544425" cy="705961"/>
            <a:chOff x="0" y="0"/>
            <a:chExt cx="933511" cy="185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3511" cy="185932"/>
            </a:xfrm>
            <a:custGeom>
              <a:avLst/>
              <a:gdLst/>
              <a:ahLst/>
              <a:cxnLst/>
              <a:rect l="l" t="t" r="r" b="b"/>
              <a:pathLst>
                <a:path w="933511" h="185932">
                  <a:moveTo>
                    <a:pt x="43685" y="0"/>
                  </a:moveTo>
                  <a:lnTo>
                    <a:pt x="889826" y="0"/>
                  </a:lnTo>
                  <a:cubicBezTo>
                    <a:pt x="901412" y="0"/>
                    <a:pt x="912524" y="4603"/>
                    <a:pt x="920716" y="12795"/>
                  </a:cubicBezTo>
                  <a:cubicBezTo>
                    <a:pt x="928909" y="20988"/>
                    <a:pt x="933511" y="32099"/>
                    <a:pt x="933511" y="43685"/>
                  </a:cubicBezTo>
                  <a:lnTo>
                    <a:pt x="933511" y="142247"/>
                  </a:lnTo>
                  <a:cubicBezTo>
                    <a:pt x="933511" y="166374"/>
                    <a:pt x="913953" y="185932"/>
                    <a:pt x="889826" y="185932"/>
                  </a:cubicBezTo>
                  <a:lnTo>
                    <a:pt x="43685" y="185932"/>
                  </a:lnTo>
                  <a:cubicBezTo>
                    <a:pt x="19558" y="185932"/>
                    <a:pt x="0" y="166374"/>
                    <a:pt x="0" y="142247"/>
                  </a:cubicBezTo>
                  <a:lnTo>
                    <a:pt x="0" y="43685"/>
                  </a:lnTo>
                  <a:cubicBezTo>
                    <a:pt x="0" y="32099"/>
                    <a:pt x="4603" y="20988"/>
                    <a:pt x="12795" y="12795"/>
                  </a:cubicBezTo>
                  <a:cubicBezTo>
                    <a:pt x="20988" y="4603"/>
                    <a:pt x="32099" y="0"/>
                    <a:pt x="43685" y="0"/>
                  </a:cubicBezTo>
                  <a:close/>
                </a:path>
              </a:pathLst>
            </a:custGeom>
            <a:solidFill>
              <a:srgbClr val="F1F2F6"/>
            </a:solidFill>
            <a:ln w="19050" cap="sq">
              <a:solidFill>
                <a:srgbClr val="01114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33511" cy="21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Şifreli Metin (Ciphertext)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544593" y="8639558"/>
            <a:ext cx="3544425" cy="705961"/>
            <a:chOff x="0" y="0"/>
            <a:chExt cx="933511" cy="185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3511" cy="185932"/>
            </a:xfrm>
            <a:custGeom>
              <a:avLst/>
              <a:gdLst/>
              <a:ahLst/>
              <a:cxnLst/>
              <a:rect l="l" t="t" r="r" b="b"/>
              <a:pathLst>
                <a:path w="933511" h="185932">
                  <a:moveTo>
                    <a:pt x="43685" y="0"/>
                  </a:moveTo>
                  <a:lnTo>
                    <a:pt x="889826" y="0"/>
                  </a:lnTo>
                  <a:cubicBezTo>
                    <a:pt x="901412" y="0"/>
                    <a:pt x="912524" y="4603"/>
                    <a:pt x="920716" y="12795"/>
                  </a:cubicBezTo>
                  <a:cubicBezTo>
                    <a:pt x="928909" y="20988"/>
                    <a:pt x="933511" y="32099"/>
                    <a:pt x="933511" y="43685"/>
                  </a:cubicBezTo>
                  <a:lnTo>
                    <a:pt x="933511" y="142247"/>
                  </a:lnTo>
                  <a:cubicBezTo>
                    <a:pt x="933511" y="166374"/>
                    <a:pt x="913953" y="185932"/>
                    <a:pt x="889826" y="185932"/>
                  </a:cubicBezTo>
                  <a:lnTo>
                    <a:pt x="43685" y="185932"/>
                  </a:lnTo>
                  <a:cubicBezTo>
                    <a:pt x="19558" y="185932"/>
                    <a:pt x="0" y="166374"/>
                    <a:pt x="0" y="142247"/>
                  </a:cubicBezTo>
                  <a:lnTo>
                    <a:pt x="0" y="43685"/>
                  </a:lnTo>
                  <a:cubicBezTo>
                    <a:pt x="0" y="32099"/>
                    <a:pt x="4603" y="20988"/>
                    <a:pt x="12795" y="12795"/>
                  </a:cubicBezTo>
                  <a:cubicBezTo>
                    <a:pt x="20988" y="4603"/>
                    <a:pt x="32099" y="0"/>
                    <a:pt x="43685" y="0"/>
                  </a:cubicBezTo>
                  <a:close/>
                </a:path>
              </a:pathLst>
            </a:custGeom>
            <a:solidFill>
              <a:srgbClr val="F1F2F6"/>
            </a:solidFill>
            <a:ln w="19050" cap="sq">
              <a:solidFill>
                <a:srgbClr val="01114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933511" cy="21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Anahtar (Key)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662506" y="8639558"/>
            <a:ext cx="3544425" cy="705961"/>
            <a:chOff x="0" y="0"/>
            <a:chExt cx="933511" cy="1859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33511" cy="185932"/>
            </a:xfrm>
            <a:custGeom>
              <a:avLst/>
              <a:gdLst/>
              <a:ahLst/>
              <a:cxnLst/>
              <a:rect l="l" t="t" r="r" b="b"/>
              <a:pathLst>
                <a:path w="933511" h="185932">
                  <a:moveTo>
                    <a:pt x="43685" y="0"/>
                  </a:moveTo>
                  <a:lnTo>
                    <a:pt x="889826" y="0"/>
                  </a:lnTo>
                  <a:cubicBezTo>
                    <a:pt x="901412" y="0"/>
                    <a:pt x="912524" y="4603"/>
                    <a:pt x="920716" y="12795"/>
                  </a:cubicBezTo>
                  <a:cubicBezTo>
                    <a:pt x="928909" y="20988"/>
                    <a:pt x="933511" y="32099"/>
                    <a:pt x="933511" y="43685"/>
                  </a:cubicBezTo>
                  <a:lnTo>
                    <a:pt x="933511" y="142247"/>
                  </a:lnTo>
                  <a:cubicBezTo>
                    <a:pt x="933511" y="166374"/>
                    <a:pt x="913953" y="185932"/>
                    <a:pt x="889826" y="185932"/>
                  </a:cubicBezTo>
                  <a:lnTo>
                    <a:pt x="43685" y="185932"/>
                  </a:lnTo>
                  <a:cubicBezTo>
                    <a:pt x="19558" y="185932"/>
                    <a:pt x="0" y="166374"/>
                    <a:pt x="0" y="142247"/>
                  </a:cubicBezTo>
                  <a:lnTo>
                    <a:pt x="0" y="43685"/>
                  </a:lnTo>
                  <a:cubicBezTo>
                    <a:pt x="0" y="32099"/>
                    <a:pt x="4603" y="20988"/>
                    <a:pt x="12795" y="12795"/>
                  </a:cubicBezTo>
                  <a:cubicBezTo>
                    <a:pt x="20988" y="4603"/>
                    <a:pt x="32099" y="0"/>
                    <a:pt x="43685" y="0"/>
                  </a:cubicBezTo>
                  <a:close/>
                </a:path>
              </a:pathLst>
            </a:custGeom>
            <a:solidFill>
              <a:srgbClr val="F1F2F6"/>
            </a:solidFill>
            <a:ln w="19050" cap="sq">
              <a:solidFill>
                <a:srgbClr val="011142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33511" cy="21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Şifreleme Algoritması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2026238" y="1028700"/>
            <a:ext cx="5560541" cy="4114800"/>
          </a:xfrm>
          <a:custGeom>
            <a:avLst/>
            <a:gdLst/>
            <a:ahLst/>
            <a:cxnLst/>
            <a:rect l="l" t="t" r="r" b="b"/>
            <a:pathLst>
              <a:path w="5560541" h="4114800">
                <a:moveTo>
                  <a:pt x="0" y="0"/>
                </a:moveTo>
                <a:lnTo>
                  <a:pt x="5560541" y="0"/>
                </a:lnTo>
                <a:lnTo>
                  <a:pt x="55605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9144000" y="1987682"/>
            <a:ext cx="4068420" cy="1531205"/>
          </a:xfrm>
          <a:custGeom>
            <a:avLst/>
            <a:gdLst/>
            <a:ahLst/>
            <a:cxnLst/>
            <a:rect l="l" t="t" r="r" b="b"/>
            <a:pathLst>
              <a:path w="4068420" h="1531205">
                <a:moveTo>
                  <a:pt x="0" y="0"/>
                </a:moveTo>
                <a:lnTo>
                  <a:pt x="4068420" y="0"/>
                </a:lnTo>
                <a:lnTo>
                  <a:pt x="4068420" y="1531205"/>
                </a:lnTo>
                <a:lnTo>
                  <a:pt x="0" y="15312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674695" y="1504559"/>
            <a:ext cx="7709993" cy="80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65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Nedir?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4695" y="677660"/>
            <a:ext cx="7709993" cy="80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65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Veri Şifreleme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62506" y="7746917"/>
            <a:ext cx="4325659" cy="57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0"/>
              </a:lnSpc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Şifrelenmemiş, okunabilir orijinal veri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44593" y="7746917"/>
            <a:ext cx="4325659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Şif</a:t>
            </a:r>
            <a:r>
              <a:rPr lang="en-US" sz="2000" u="none" strike="noStrike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relenmiş, okunamaz veri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40735" y="9489274"/>
            <a:ext cx="4325659" cy="57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Şif</a:t>
            </a:r>
            <a:r>
              <a:rPr lang="en-US" sz="2000" u="none" strike="noStrike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releme ve deşifreleme işlemlerinde kullanılan gizli bilgi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662506" y="9489274"/>
            <a:ext cx="4325659" cy="57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Açık </a:t>
            </a:r>
            <a:r>
              <a:rPr lang="en-US" sz="2000" u="none" strike="noStrike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metni şifreli metne dönüştüren matematiksel işlem</a:t>
            </a:r>
          </a:p>
        </p:txBody>
      </p:sp>
      <p:sp>
        <p:nvSpPr>
          <p:cNvPr id="22" name="Freeform 22"/>
          <p:cNvSpPr/>
          <p:nvPr/>
        </p:nvSpPr>
        <p:spPr>
          <a:xfrm flipH="1">
            <a:off x="12884941" y="496685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74695" y="2564358"/>
            <a:ext cx="7709993" cy="780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4199" spc="41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Veri şifreleme, okunabilir durumdaki verinin, yetkisiz kişiler tarafından okunamayacak şekilde şifreli veriye dönüştürülmesi işlemidir.</a:t>
            </a:r>
          </a:p>
          <a:p>
            <a:pPr algn="l">
              <a:lnSpc>
                <a:spcPts val="4787"/>
              </a:lnSpc>
            </a:pPr>
            <a:endParaRPr lang="en-US" sz="4199" spc="419">
              <a:solidFill>
                <a:srgbClr val="011142"/>
              </a:solidFill>
              <a:latin typeface="TT Firs Neue"/>
              <a:ea typeface="TT Firs Neue"/>
              <a:cs typeface="TT Firs Neue"/>
              <a:sym typeface="TT Firs Neue"/>
            </a:endParaRPr>
          </a:p>
          <a:p>
            <a:pPr algn="l">
              <a:lnSpc>
                <a:spcPts val="4787"/>
              </a:lnSpc>
            </a:pPr>
            <a:r>
              <a:rPr lang="en-US" sz="4199" spc="41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Bu işlem, matematiksel algoritmalar ve kriptografik anahtarlar kullanılarak gerçekleştirilir.</a:t>
            </a:r>
          </a:p>
          <a:p>
            <a:pPr algn="l">
              <a:lnSpc>
                <a:spcPts val="4787"/>
              </a:lnSpc>
            </a:pPr>
            <a:endParaRPr lang="en-US" sz="4199" spc="419">
              <a:solidFill>
                <a:srgbClr val="011142"/>
              </a:solidFill>
              <a:latin typeface="TT Firs Neue"/>
              <a:ea typeface="TT Firs Neue"/>
              <a:cs typeface="TT Firs Neue"/>
              <a:sym typeface="TT Firs Neu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340516" y="5952503"/>
            <a:ext cx="7088850" cy="49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40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Temel Terminoloji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62506" y="6897201"/>
            <a:ext cx="3544425" cy="705961"/>
            <a:chOff x="0" y="0"/>
            <a:chExt cx="933511" cy="185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3511" cy="185932"/>
            </a:xfrm>
            <a:custGeom>
              <a:avLst/>
              <a:gdLst/>
              <a:ahLst/>
              <a:cxnLst/>
              <a:rect l="l" t="t" r="r" b="b"/>
              <a:pathLst>
                <a:path w="933511" h="185932">
                  <a:moveTo>
                    <a:pt x="43685" y="0"/>
                  </a:moveTo>
                  <a:lnTo>
                    <a:pt x="889826" y="0"/>
                  </a:lnTo>
                  <a:cubicBezTo>
                    <a:pt x="901412" y="0"/>
                    <a:pt x="912524" y="4603"/>
                    <a:pt x="920716" y="12795"/>
                  </a:cubicBezTo>
                  <a:cubicBezTo>
                    <a:pt x="928909" y="20988"/>
                    <a:pt x="933511" y="32099"/>
                    <a:pt x="933511" y="43685"/>
                  </a:cubicBezTo>
                  <a:lnTo>
                    <a:pt x="933511" y="142247"/>
                  </a:lnTo>
                  <a:cubicBezTo>
                    <a:pt x="933511" y="166374"/>
                    <a:pt x="913953" y="185932"/>
                    <a:pt x="889826" y="185932"/>
                  </a:cubicBezTo>
                  <a:lnTo>
                    <a:pt x="43685" y="185932"/>
                  </a:lnTo>
                  <a:cubicBezTo>
                    <a:pt x="19558" y="185932"/>
                    <a:pt x="0" y="166374"/>
                    <a:pt x="0" y="142247"/>
                  </a:cubicBezTo>
                  <a:lnTo>
                    <a:pt x="0" y="43685"/>
                  </a:lnTo>
                  <a:cubicBezTo>
                    <a:pt x="0" y="32099"/>
                    <a:pt x="4603" y="20988"/>
                    <a:pt x="12795" y="12795"/>
                  </a:cubicBezTo>
                  <a:cubicBezTo>
                    <a:pt x="20988" y="4603"/>
                    <a:pt x="32099" y="0"/>
                    <a:pt x="43685" y="0"/>
                  </a:cubicBezTo>
                  <a:close/>
                </a:path>
              </a:pathLst>
            </a:custGeom>
            <a:solidFill>
              <a:srgbClr val="F1F2F6"/>
            </a:solidFill>
            <a:ln w="19050" cap="sq">
              <a:solidFill>
                <a:srgbClr val="011142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933511" cy="21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Sezar Şifreleme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44593" y="6897201"/>
            <a:ext cx="3544425" cy="705961"/>
            <a:chOff x="0" y="0"/>
            <a:chExt cx="933511" cy="185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3511" cy="185932"/>
            </a:xfrm>
            <a:custGeom>
              <a:avLst/>
              <a:gdLst/>
              <a:ahLst/>
              <a:cxnLst/>
              <a:rect l="l" t="t" r="r" b="b"/>
              <a:pathLst>
                <a:path w="933511" h="185932">
                  <a:moveTo>
                    <a:pt x="43685" y="0"/>
                  </a:moveTo>
                  <a:lnTo>
                    <a:pt x="889826" y="0"/>
                  </a:lnTo>
                  <a:cubicBezTo>
                    <a:pt x="901412" y="0"/>
                    <a:pt x="912524" y="4603"/>
                    <a:pt x="920716" y="12795"/>
                  </a:cubicBezTo>
                  <a:cubicBezTo>
                    <a:pt x="928909" y="20988"/>
                    <a:pt x="933511" y="32099"/>
                    <a:pt x="933511" y="43685"/>
                  </a:cubicBezTo>
                  <a:lnTo>
                    <a:pt x="933511" y="142247"/>
                  </a:lnTo>
                  <a:cubicBezTo>
                    <a:pt x="933511" y="166374"/>
                    <a:pt x="913953" y="185932"/>
                    <a:pt x="889826" y="185932"/>
                  </a:cubicBezTo>
                  <a:lnTo>
                    <a:pt x="43685" y="185932"/>
                  </a:lnTo>
                  <a:cubicBezTo>
                    <a:pt x="19558" y="185932"/>
                    <a:pt x="0" y="166374"/>
                    <a:pt x="0" y="142247"/>
                  </a:cubicBezTo>
                  <a:lnTo>
                    <a:pt x="0" y="43685"/>
                  </a:lnTo>
                  <a:cubicBezTo>
                    <a:pt x="0" y="32099"/>
                    <a:pt x="4603" y="20988"/>
                    <a:pt x="12795" y="12795"/>
                  </a:cubicBezTo>
                  <a:cubicBezTo>
                    <a:pt x="20988" y="4603"/>
                    <a:pt x="32099" y="0"/>
                    <a:pt x="43685" y="0"/>
                  </a:cubicBezTo>
                  <a:close/>
                </a:path>
              </a:pathLst>
            </a:custGeom>
            <a:solidFill>
              <a:srgbClr val="F1F2F6"/>
            </a:solidFill>
            <a:ln w="19050" cap="sq">
              <a:solidFill>
                <a:srgbClr val="01114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33511" cy="21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Rotor Makinesi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62506" y="8639558"/>
            <a:ext cx="3544425" cy="705961"/>
            <a:chOff x="0" y="0"/>
            <a:chExt cx="933511" cy="185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3511" cy="185932"/>
            </a:xfrm>
            <a:custGeom>
              <a:avLst/>
              <a:gdLst/>
              <a:ahLst/>
              <a:cxnLst/>
              <a:rect l="l" t="t" r="r" b="b"/>
              <a:pathLst>
                <a:path w="933511" h="185932">
                  <a:moveTo>
                    <a:pt x="43685" y="0"/>
                  </a:moveTo>
                  <a:lnTo>
                    <a:pt x="889826" y="0"/>
                  </a:lnTo>
                  <a:cubicBezTo>
                    <a:pt x="901412" y="0"/>
                    <a:pt x="912524" y="4603"/>
                    <a:pt x="920716" y="12795"/>
                  </a:cubicBezTo>
                  <a:cubicBezTo>
                    <a:pt x="928909" y="20988"/>
                    <a:pt x="933511" y="32099"/>
                    <a:pt x="933511" y="43685"/>
                  </a:cubicBezTo>
                  <a:lnTo>
                    <a:pt x="933511" y="142247"/>
                  </a:lnTo>
                  <a:cubicBezTo>
                    <a:pt x="933511" y="166374"/>
                    <a:pt x="913953" y="185932"/>
                    <a:pt x="889826" y="185932"/>
                  </a:cubicBezTo>
                  <a:lnTo>
                    <a:pt x="43685" y="185932"/>
                  </a:lnTo>
                  <a:cubicBezTo>
                    <a:pt x="19558" y="185932"/>
                    <a:pt x="0" y="166374"/>
                    <a:pt x="0" y="142247"/>
                  </a:cubicBezTo>
                  <a:lnTo>
                    <a:pt x="0" y="43685"/>
                  </a:lnTo>
                  <a:cubicBezTo>
                    <a:pt x="0" y="32099"/>
                    <a:pt x="4603" y="20988"/>
                    <a:pt x="12795" y="12795"/>
                  </a:cubicBezTo>
                  <a:cubicBezTo>
                    <a:pt x="20988" y="4603"/>
                    <a:pt x="32099" y="0"/>
                    <a:pt x="43685" y="0"/>
                  </a:cubicBezTo>
                  <a:close/>
                </a:path>
              </a:pathLst>
            </a:custGeom>
            <a:solidFill>
              <a:srgbClr val="F1F2F6"/>
            </a:solidFill>
            <a:ln w="19050" cap="sq">
              <a:solidFill>
                <a:srgbClr val="01114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933511" cy="21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011142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Vigenère Şifreleme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12884941" y="496685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791441" y="57715"/>
            <a:ext cx="5467859" cy="6092322"/>
          </a:xfrm>
          <a:custGeom>
            <a:avLst/>
            <a:gdLst/>
            <a:ahLst/>
            <a:cxnLst/>
            <a:rect l="l" t="t" r="r" b="b"/>
            <a:pathLst>
              <a:path w="5467859" h="6092322">
                <a:moveTo>
                  <a:pt x="0" y="0"/>
                </a:moveTo>
                <a:lnTo>
                  <a:pt x="5467859" y="0"/>
                </a:lnTo>
                <a:lnTo>
                  <a:pt x="5467859" y="6092322"/>
                </a:lnTo>
                <a:lnTo>
                  <a:pt x="0" y="6092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74695" y="1504559"/>
            <a:ext cx="7088850" cy="80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65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Nedir?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4695" y="677660"/>
            <a:ext cx="5717329" cy="80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65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Kriptoloji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62506" y="7746917"/>
            <a:ext cx="4325659" cy="57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0"/>
              </a:lnSpc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En Basit ve En Yaygın Bilinen Şifreleme Tekniklerinden Biridir.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544593" y="7746917"/>
            <a:ext cx="4325659" cy="57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II. Dünya Savaşında Nazi Almanyası Tarafından Kullanılmıştır.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62506" y="9489274"/>
            <a:ext cx="4549914" cy="57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Düz Metnin Her Harfinin Farklı Bir Sezar Şifresi İle Kodlandığı Yöntemdir.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4695" y="2564358"/>
            <a:ext cx="7709993" cy="660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4199" spc="41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Kriptoloji kısaca gizli yazıları şifreleri çözmeyle uğraşan bilim dalı.</a:t>
            </a:r>
          </a:p>
          <a:p>
            <a:pPr algn="l">
              <a:lnSpc>
                <a:spcPts val="4787"/>
              </a:lnSpc>
            </a:pPr>
            <a:endParaRPr lang="en-US" sz="4199" spc="419">
              <a:solidFill>
                <a:srgbClr val="011142"/>
              </a:solidFill>
              <a:latin typeface="TT Firs Neue"/>
              <a:ea typeface="TT Firs Neue"/>
              <a:cs typeface="TT Firs Neue"/>
              <a:sym typeface="TT Firs Neue"/>
            </a:endParaRPr>
          </a:p>
          <a:p>
            <a:pPr algn="l">
              <a:lnSpc>
                <a:spcPts val="4787"/>
              </a:lnSpc>
            </a:pPr>
            <a:r>
              <a:rPr lang="en-US" sz="4199" spc="41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Kriptoloji = Kriptografi + Kriptanaliz. Kriptoloji bilimi kendi içinde iki farklı branşa ayrılır.</a:t>
            </a:r>
          </a:p>
          <a:p>
            <a:pPr algn="l">
              <a:lnSpc>
                <a:spcPts val="4787"/>
              </a:lnSpc>
            </a:pPr>
            <a:r>
              <a:rPr lang="en-US" sz="4199" spc="41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Bunlar Kriptografi ve Kriptanaliz.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62506" y="5952503"/>
            <a:ext cx="8426512" cy="499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40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Bazı Teknikler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61782"/>
            <a:ext cx="10998225" cy="6085958"/>
            <a:chOff x="0" y="0"/>
            <a:chExt cx="2896652" cy="16028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6652" cy="1602886"/>
            </a:xfrm>
            <a:custGeom>
              <a:avLst/>
              <a:gdLst/>
              <a:ahLst/>
              <a:cxnLst/>
              <a:rect l="l" t="t" r="r" b="b"/>
              <a:pathLst>
                <a:path w="2896652" h="1602886">
                  <a:moveTo>
                    <a:pt x="35900" y="0"/>
                  </a:moveTo>
                  <a:lnTo>
                    <a:pt x="2860752" y="0"/>
                  </a:lnTo>
                  <a:cubicBezTo>
                    <a:pt x="2870273" y="0"/>
                    <a:pt x="2879404" y="3782"/>
                    <a:pt x="2886137" y="10515"/>
                  </a:cubicBezTo>
                  <a:cubicBezTo>
                    <a:pt x="2892870" y="17247"/>
                    <a:pt x="2896652" y="26379"/>
                    <a:pt x="2896652" y="35900"/>
                  </a:cubicBezTo>
                  <a:lnTo>
                    <a:pt x="2896652" y="1566986"/>
                  </a:lnTo>
                  <a:cubicBezTo>
                    <a:pt x="2896652" y="1576507"/>
                    <a:pt x="2892870" y="1585638"/>
                    <a:pt x="2886137" y="1592371"/>
                  </a:cubicBezTo>
                  <a:cubicBezTo>
                    <a:pt x="2879404" y="1599104"/>
                    <a:pt x="2870273" y="1602886"/>
                    <a:pt x="2860752" y="1602886"/>
                  </a:cubicBezTo>
                  <a:lnTo>
                    <a:pt x="35900" y="1602886"/>
                  </a:lnTo>
                  <a:cubicBezTo>
                    <a:pt x="16073" y="1602886"/>
                    <a:pt x="0" y="1586813"/>
                    <a:pt x="0" y="1566986"/>
                  </a:cubicBezTo>
                  <a:lnTo>
                    <a:pt x="0" y="35900"/>
                  </a:lnTo>
                  <a:cubicBezTo>
                    <a:pt x="0" y="16073"/>
                    <a:pt x="16073" y="0"/>
                    <a:pt x="35900" y="0"/>
                  </a:cubicBezTo>
                  <a:close/>
                </a:path>
              </a:pathLst>
            </a:custGeom>
            <a:solidFill>
              <a:srgbClr val="F1F2F6"/>
            </a:solidFill>
            <a:ln w="19050" cap="rnd">
              <a:solidFill>
                <a:srgbClr val="0111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896652" cy="1631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0595" y="1930376"/>
            <a:ext cx="5502605" cy="7327924"/>
          </a:xfrm>
          <a:custGeom>
            <a:avLst/>
            <a:gdLst/>
            <a:ahLst/>
            <a:cxnLst/>
            <a:rect l="l" t="t" r="r" b="b"/>
            <a:pathLst>
              <a:path w="5502605" h="7327924">
                <a:moveTo>
                  <a:pt x="0" y="0"/>
                </a:moveTo>
                <a:lnTo>
                  <a:pt x="5502605" y="0"/>
                </a:lnTo>
                <a:lnTo>
                  <a:pt x="5502605" y="7327924"/>
                </a:lnTo>
                <a:lnTo>
                  <a:pt x="0" y="7327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13764948" y="3392449"/>
            <a:ext cx="1903989" cy="3117623"/>
            <a:chOff x="0" y="0"/>
            <a:chExt cx="501462" cy="8211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1462" cy="821102"/>
            </a:xfrm>
            <a:custGeom>
              <a:avLst/>
              <a:gdLst/>
              <a:ahLst/>
              <a:cxnLst/>
              <a:rect l="l" t="t" r="r" b="b"/>
              <a:pathLst>
                <a:path w="501462" h="821102">
                  <a:moveTo>
                    <a:pt x="0" y="0"/>
                  </a:moveTo>
                  <a:lnTo>
                    <a:pt x="501462" y="0"/>
                  </a:lnTo>
                  <a:lnTo>
                    <a:pt x="501462" y="821102"/>
                  </a:lnTo>
                  <a:lnTo>
                    <a:pt x="0" y="821102"/>
                  </a:lnTo>
                  <a:close/>
                </a:path>
              </a:pathLst>
            </a:custGeom>
            <a:solidFill>
              <a:srgbClr val="F1F2F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501462" cy="849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605590" y="3624049"/>
            <a:ext cx="1937726" cy="1937726"/>
          </a:xfrm>
          <a:custGeom>
            <a:avLst/>
            <a:gdLst/>
            <a:ahLst/>
            <a:cxnLst/>
            <a:rect l="l" t="t" r="r" b="b"/>
            <a:pathLst>
              <a:path w="1937726" h="1937726">
                <a:moveTo>
                  <a:pt x="0" y="0"/>
                </a:moveTo>
                <a:lnTo>
                  <a:pt x="1937727" y="0"/>
                </a:lnTo>
                <a:lnTo>
                  <a:pt x="1937727" y="1937726"/>
                </a:lnTo>
                <a:lnTo>
                  <a:pt x="0" y="1937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3318366" y="8726285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3764948" y="696050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028700" y="5324404"/>
            <a:ext cx="10998225" cy="239961"/>
          </a:xfrm>
          <a:custGeom>
            <a:avLst/>
            <a:gdLst/>
            <a:ahLst/>
            <a:cxnLst/>
            <a:rect l="l" t="t" r="r" b="b"/>
            <a:pathLst>
              <a:path w="10998225" h="239961">
                <a:moveTo>
                  <a:pt x="0" y="0"/>
                </a:moveTo>
                <a:lnTo>
                  <a:pt x="10998225" y="0"/>
                </a:lnTo>
                <a:lnTo>
                  <a:pt x="10998225" y="239961"/>
                </a:lnTo>
                <a:lnTo>
                  <a:pt x="0" y="2399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588691"/>
            <a:ext cx="10998225" cy="157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Kriptolojinin</a:t>
            </a:r>
            <a:r>
              <a:rPr lang="en-US" sz="6500" b="1" dirty="0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 </a:t>
            </a: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Tarihsel</a:t>
            </a:r>
            <a:r>
              <a:rPr lang="en-US" sz="6500" b="1" dirty="0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 </a:t>
            </a: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Gelişimi</a:t>
            </a:r>
            <a:endParaRPr lang="en-US" sz="6500" b="1" dirty="0">
              <a:solidFill>
                <a:srgbClr val="011142"/>
              </a:solidFill>
              <a:latin typeface="TT Firs Neue Bold"/>
              <a:ea typeface="TT Firs Neue Bold"/>
              <a:cs typeface="TT Firs Neue Bold"/>
              <a:sym typeface="TT Firs Neu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26448" y="4167066"/>
            <a:ext cx="7789283" cy="860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MÖ 50'li yıllarda Roma İmparatoru Jül Sezar tarafından kullanılan basit kaydırma şifresidir.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53036" y="3811874"/>
            <a:ext cx="5294692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4"/>
              </a:lnSpc>
            </a:pPr>
            <a:r>
              <a:rPr lang="en-US" sz="24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Sezar Şifresi: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88002" y="6462447"/>
            <a:ext cx="8558208" cy="1298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MÖ 5. yüzyılda Spartalılar tarafından kullanılan fiziksel şifreleme aracı. Bir çubuk etrafına sarılan şeride yazılan mesaj, çubuk çıkarıldığında okunamaz duruma gelirdi.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53036" y="6043135"/>
            <a:ext cx="5294692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4"/>
              </a:lnSpc>
            </a:pPr>
            <a:r>
              <a:rPr lang="en-US" sz="24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Sparta Scytale: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4930" y="2796546"/>
            <a:ext cx="9767273" cy="367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en-US" sz="30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Antik Çağ Şifreleme Yöntemleri: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61782"/>
            <a:ext cx="10998225" cy="6085958"/>
            <a:chOff x="0" y="0"/>
            <a:chExt cx="2896652" cy="16028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6652" cy="1602886"/>
            </a:xfrm>
            <a:custGeom>
              <a:avLst/>
              <a:gdLst/>
              <a:ahLst/>
              <a:cxnLst/>
              <a:rect l="l" t="t" r="r" b="b"/>
              <a:pathLst>
                <a:path w="2896652" h="1602886">
                  <a:moveTo>
                    <a:pt x="35900" y="0"/>
                  </a:moveTo>
                  <a:lnTo>
                    <a:pt x="2860752" y="0"/>
                  </a:lnTo>
                  <a:cubicBezTo>
                    <a:pt x="2870273" y="0"/>
                    <a:pt x="2879404" y="3782"/>
                    <a:pt x="2886137" y="10515"/>
                  </a:cubicBezTo>
                  <a:cubicBezTo>
                    <a:pt x="2892870" y="17247"/>
                    <a:pt x="2896652" y="26379"/>
                    <a:pt x="2896652" y="35900"/>
                  </a:cubicBezTo>
                  <a:lnTo>
                    <a:pt x="2896652" y="1566986"/>
                  </a:lnTo>
                  <a:cubicBezTo>
                    <a:pt x="2896652" y="1576507"/>
                    <a:pt x="2892870" y="1585638"/>
                    <a:pt x="2886137" y="1592371"/>
                  </a:cubicBezTo>
                  <a:cubicBezTo>
                    <a:pt x="2879404" y="1599104"/>
                    <a:pt x="2870273" y="1602886"/>
                    <a:pt x="2860752" y="1602886"/>
                  </a:cubicBezTo>
                  <a:lnTo>
                    <a:pt x="35900" y="1602886"/>
                  </a:lnTo>
                  <a:cubicBezTo>
                    <a:pt x="16073" y="1602886"/>
                    <a:pt x="0" y="1586813"/>
                    <a:pt x="0" y="1566986"/>
                  </a:cubicBezTo>
                  <a:lnTo>
                    <a:pt x="0" y="35900"/>
                  </a:lnTo>
                  <a:cubicBezTo>
                    <a:pt x="0" y="16073"/>
                    <a:pt x="16073" y="0"/>
                    <a:pt x="35900" y="0"/>
                  </a:cubicBezTo>
                  <a:close/>
                </a:path>
              </a:pathLst>
            </a:custGeom>
            <a:solidFill>
              <a:srgbClr val="F1F2F6"/>
            </a:solidFill>
            <a:ln w="19050" cap="rnd">
              <a:solidFill>
                <a:srgbClr val="0111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896652" cy="1631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69376" y="1988192"/>
            <a:ext cx="3554408" cy="6876111"/>
            <a:chOff x="0" y="0"/>
            <a:chExt cx="936140" cy="18109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6140" cy="1810992"/>
            </a:xfrm>
            <a:custGeom>
              <a:avLst/>
              <a:gdLst/>
              <a:ahLst/>
              <a:cxnLst/>
              <a:rect l="l" t="t" r="r" b="b"/>
              <a:pathLst>
                <a:path w="936140" h="1810992">
                  <a:moveTo>
                    <a:pt x="0" y="0"/>
                  </a:moveTo>
                  <a:lnTo>
                    <a:pt x="936140" y="0"/>
                  </a:lnTo>
                  <a:lnTo>
                    <a:pt x="936140" y="1810992"/>
                  </a:lnTo>
                  <a:lnTo>
                    <a:pt x="0" y="1810992"/>
                  </a:lnTo>
                  <a:close/>
                </a:path>
              </a:pathLst>
            </a:custGeom>
            <a:solidFill>
              <a:srgbClr val="F1F2F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36140" cy="1839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3318366" y="8726285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3764948" y="696050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028700" y="5324404"/>
            <a:ext cx="10998225" cy="239961"/>
          </a:xfrm>
          <a:custGeom>
            <a:avLst/>
            <a:gdLst/>
            <a:ahLst/>
            <a:cxnLst/>
            <a:rect l="l" t="t" r="r" b="b"/>
            <a:pathLst>
              <a:path w="10998225" h="239961">
                <a:moveTo>
                  <a:pt x="0" y="0"/>
                </a:moveTo>
                <a:lnTo>
                  <a:pt x="10998225" y="0"/>
                </a:lnTo>
                <a:lnTo>
                  <a:pt x="10998225" y="239961"/>
                </a:lnTo>
                <a:lnTo>
                  <a:pt x="0" y="239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304899" y="4495592"/>
            <a:ext cx="3239470" cy="4114800"/>
          </a:xfrm>
          <a:custGeom>
            <a:avLst/>
            <a:gdLst/>
            <a:ahLst/>
            <a:cxnLst/>
            <a:rect l="l" t="t" r="r" b="b"/>
            <a:pathLst>
              <a:path w="3239470" h="4114800">
                <a:moveTo>
                  <a:pt x="0" y="0"/>
                </a:moveTo>
                <a:lnTo>
                  <a:pt x="3239470" y="0"/>
                </a:lnTo>
                <a:lnTo>
                  <a:pt x="32394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75415" y="1795097"/>
            <a:ext cx="3898437" cy="7219328"/>
          </a:xfrm>
          <a:custGeom>
            <a:avLst/>
            <a:gdLst/>
            <a:ahLst/>
            <a:cxnLst/>
            <a:rect l="l" t="t" r="r" b="b"/>
            <a:pathLst>
              <a:path w="3898437" h="7219328">
                <a:moveTo>
                  <a:pt x="0" y="0"/>
                </a:moveTo>
                <a:lnTo>
                  <a:pt x="3898437" y="0"/>
                </a:lnTo>
                <a:lnTo>
                  <a:pt x="3898437" y="7219327"/>
                </a:lnTo>
                <a:lnTo>
                  <a:pt x="0" y="72193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823250" y="2588458"/>
            <a:ext cx="575716" cy="575716"/>
          </a:xfrm>
          <a:custGeom>
            <a:avLst/>
            <a:gdLst/>
            <a:ahLst/>
            <a:cxnLst/>
            <a:rect l="l" t="t" r="r" b="b"/>
            <a:pathLst>
              <a:path w="575716" h="575716">
                <a:moveTo>
                  <a:pt x="0" y="0"/>
                </a:moveTo>
                <a:lnTo>
                  <a:pt x="575717" y="0"/>
                </a:lnTo>
                <a:lnTo>
                  <a:pt x="575717" y="575716"/>
                </a:lnTo>
                <a:lnTo>
                  <a:pt x="0" y="5757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430335" y="2542015"/>
            <a:ext cx="609654" cy="609072"/>
          </a:xfrm>
          <a:custGeom>
            <a:avLst/>
            <a:gdLst/>
            <a:ahLst/>
            <a:cxnLst/>
            <a:rect l="l" t="t" r="r" b="b"/>
            <a:pathLst>
              <a:path w="609654" h="609072">
                <a:moveTo>
                  <a:pt x="0" y="0"/>
                </a:moveTo>
                <a:lnTo>
                  <a:pt x="609654" y="0"/>
                </a:lnTo>
                <a:lnTo>
                  <a:pt x="609654" y="609072"/>
                </a:lnTo>
                <a:lnTo>
                  <a:pt x="0" y="60907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002440" y="2597210"/>
            <a:ext cx="559349" cy="558212"/>
          </a:xfrm>
          <a:custGeom>
            <a:avLst/>
            <a:gdLst/>
            <a:ahLst/>
            <a:cxnLst/>
            <a:rect l="l" t="t" r="r" b="b"/>
            <a:pathLst>
              <a:path w="559349" h="558212">
                <a:moveTo>
                  <a:pt x="0" y="0"/>
                </a:moveTo>
                <a:lnTo>
                  <a:pt x="559349" y="0"/>
                </a:lnTo>
                <a:lnTo>
                  <a:pt x="559349" y="558212"/>
                </a:lnTo>
                <a:lnTo>
                  <a:pt x="0" y="55821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953824" y="2575458"/>
            <a:ext cx="1069717" cy="601716"/>
          </a:xfrm>
          <a:custGeom>
            <a:avLst/>
            <a:gdLst/>
            <a:ahLst/>
            <a:cxnLst/>
            <a:rect l="l" t="t" r="r" b="b"/>
            <a:pathLst>
              <a:path w="1069717" h="601716">
                <a:moveTo>
                  <a:pt x="0" y="0"/>
                </a:moveTo>
                <a:lnTo>
                  <a:pt x="1069717" y="0"/>
                </a:lnTo>
                <a:lnTo>
                  <a:pt x="1069717" y="601716"/>
                </a:lnTo>
                <a:lnTo>
                  <a:pt x="0" y="60171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464273" y="3426157"/>
            <a:ext cx="575716" cy="575716"/>
          </a:xfrm>
          <a:custGeom>
            <a:avLst/>
            <a:gdLst/>
            <a:ahLst/>
            <a:cxnLst/>
            <a:rect l="l" t="t" r="r" b="b"/>
            <a:pathLst>
              <a:path w="575716" h="575716">
                <a:moveTo>
                  <a:pt x="0" y="0"/>
                </a:moveTo>
                <a:lnTo>
                  <a:pt x="575716" y="0"/>
                </a:lnTo>
                <a:lnTo>
                  <a:pt x="575716" y="575717"/>
                </a:lnTo>
                <a:lnTo>
                  <a:pt x="0" y="57571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588691"/>
            <a:ext cx="10998225" cy="157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Kriptolojinin</a:t>
            </a:r>
            <a:r>
              <a:rPr lang="en-US" sz="6500" b="1" dirty="0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 </a:t>
            </a: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Tarihsel</a:t>
            </a:r>
            <a:r>
              <a:rPr lang="en-US" sz="6500" b="1" dirty="0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 </a:t>
            </a: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Gelişimi</a:t>
            </a:r>
            <a:endParaRPr lang="en-US" sz="6500" b="1" dirty="0">
              <a:solidFill>
                <a:srgbClr val="011142"/>
              </a:solidFill>
              <a:latin typeface="TT Firs Neue Bold"/>
              <a:ea typeface="TT Firs Neue Bold"/>
              <a:cs typeface="TT Firs Neue Bold"/>
              <a:sym typeface="TT Firs Neu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24439" y="4090910"/>
            <a:ext cx="9006747" cy="860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16. yüzyılda Blaise’de Vigenère tarafından geliştirilen şifreleme yöntemi. Frekans analizine karşı daha dayanıklıydı.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4930" y="2796546"/>
            <a:ext cx="9767273" cy="367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en-US" sz="30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Orta Çağ ve Rönesans Dönemi: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16869" y="3690724"/>
            <a:ext cx="5294692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4"/>
              </a:lnSpc>
            </a:pPr>
            <a:r>
              <a:rPr lang="en-US" sz="24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Vigenère Şifreleme Yöntemi: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24439" y="6680458"/>
            <a:ext cx="9006747" cy="129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Osmanlı Devleti’nde “Gizli Yazı” veya “Rumuz” sistemi olarak bilinen kriptografi teknikleri diplomatik yazışmalarda kullanılırdı.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16869" y="6241842"/>
            <a:ext cx="5294692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4"/>
              </a:lnSpc>
            </a:pPr>
            <a:r>
              <a:rPr lang="en-US" sz="2499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Osmanlı’da Kriptografi: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840147" y="3204669"/>
            <a:ext cx="558820" cy="13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Instagram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481169" y="3193953"/>
            <a:ext cx="558820" cy="13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Iğdır Üni.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023541" y="3204669"/>
            <a:ext cx="558820" cy="13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Whatsapp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240014" y="3204669"/>
            <a:ext cx="558820" cy="13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Chatgpt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395748" y="4064258"/>
            <a:ext cx="844266" cy="13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Ziraat Bankası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61782"/>
            <a:ext cx="10998225" cy="6085958"/>
            <a:chOff x="0" y="0"/>
            <a:chExt cx="2896652" cy="16028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6652" cy="1602886"/>
            </a:xfrm>
            <a:custGeom>
              <a:avLst/>
              <a:gdLst/>
              <a:ahLst/>
              <a:cxnLst/>
              <a:rect l="l" t="t" r="r" b="b"/>
              <a:pathLst>
                <a:path w="2896652" h="1602886">
                  <a:moveTo>
                    <a:pt x="35900" y="0"/>
                  </a:moveTo>
                  <a:lnTo>
                    <a:pt x="2860752" y="0"/>
                  </a:lnTo>
                  <a:cubicBezTo>
                    <a:pt x="2870273" y="0"/>
                    <a:pt x="2879404" y="3782"/>
                    <a:pt x="2886137" y="10515"/>
                  </a:cubicBezTo>
                  <a:cubicBezTo>
                    <a:pt x="2892870" y="17247"/>
                    <a:pt x="2896652" y="26379"/>
                    <a:pt x="2896652" y="35900"/>
                  </a:cubicBezTo>
                  <a:lnTo>
                    <a:pt x="2896652" y="1566986"/>
                  </a:lnTo>
                  <a:cubicBezTo>
                    <a:pt x="2896652" y="1576507"/>
                    <a:pt x="2892870" y="1585638"/>
                    <a:pt x="2886137" y="1592371"/>
                  </a:cubicBezTo>
                  <a:cubicBezTo>
                    <a:pt x="2879404" y="1599104"/>
                    <a:pt x="2870273" y="1602886"/>
                    <a:pt x="2860752" y="1602886"/>
                  </a:cubicBezTo>
                  <a:lnTo>
                    <a:pt x="35900" y="1602886"/>
                  </a:lnTo>
                  <a:cubicBezTo>
                    <a:pt x="16073" y="1602886"/>
                    <a:pt x="0" y="1586813"/>
                    <a:pt x="0" y="1566986"/>
                  </a:cubicBezTo>
                  <a:lnTo>
                    <a:pt x="0" y="35900"/>
                  </a:lnTo>
                  <a:cubicBezTo>
                    <a:pt x="0" y="16073"/>
                    <a:pt x="16073" y="0"/>
                    <a:pt x="35900" y="0"/>
                  </a:cubicBezTo>
                  <a:close/>
                </a:path>
              </a:pathLst>
            </a:custGeom>
            <a:solidFill>
              <a:srgbClr val="F1F2F6"/>
            </a:solidFill>
            <a:ln w="19050" cap="rnd">
              <a:solidFill>
                <a:srgbClr val="0111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896652" cy="1631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3318366" y="8726285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764948" y="696050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28700" y="2361782"/>
            <a:ext cx="10998225" cy="6085958"/>
          </a:xfrm>
          <a:custGeom>
            <a:avLst/>
            <a:gdLst/>
            <a:ahLst/>
            <a:cxnLst/>
            <a:rect l="l" t="t" r="r" b="b"/>
            <a:pathLst>
              <a:path w="10998225" h="6085958">
                <a:moveTo>
                  <a:pt x="0" y="0"/>
                </a:moveTo>
                <a:lnTo>
                  <a:pt x="10998225" y="0"/>
                </a:lnTo>
                <a:lnTo>
                  <a:pt x="10998225" y="6085957"/>
                </a:lnTo>
                <a:lnTo>
                  <a:pt x="0" y="60859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66" r="-95" b="-549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87864" y="2361782"/>
            <a:ext cx="5399945" cy="5510148"/>
          </a:xfrm>
          <a:custGeom>
            <a:avLst/>
            <a:gdLst/>
            <a:ahLst/>
            <a:cxnLst/>
            <a:rect l="l" t="t" r="r" b="b"/>
            <a:pathLst>
              <a:path w="5399945" h="5510148">
                <a:moveTo>
                  <a:pt x="0" y="0"/>
                </a:moveTo>
                <a:lnTo>
                  <a:pt x="5399945" y="0"/>
                </a:lnTo>
                <a:lnTo>
                  <a:pt x="5399945" y="5510148"/>
                </a:lnTo>
                <a:lnTo>
                  <a:pt x="0" y="5510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588691"/>
            <a:ext cx="10998225" cy="157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Sezar</a:t>
            </a:r>
            <a:r>
              <a:rPr lang="en-US" sz="6500" b="1" dirty="0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 </a:t>
            </a: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Şifreleme</a:t>
            </a:r>
            <a:r>
              <a:rPr lang="en-US" sz="6500" b="1" dirty="0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 </a:t>
            </a: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Yöntemi</a:t>
            </a:r>
            <a:r>
              <a:rPr lang="en-US" sz="6500" b="1" dirty="0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 </a:t>
            </a: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Şeması</a:t>
            </a:r>
            <a:endParaRPr lang="en-US" sz="6500" b="1" dirty="0">
              <a:solidFill>
                <a:srgbClr val="011142"/>
              </a:solidFill>
              <a:latin typeface="TT Firs Neue Bold"/>
              <a:ea typeface="TT Firs Neue Bold"/>
              <a:cs typeface="TT Firs Neue Bold"/>
              <a:sym typeface="TT Firs Neu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8101" y="3660357"/>
            <a:ext cx="2103283" cy="1564421"/>
            <a:chOff x="0" y="0"/>
            <a:chExt cx="553951" cy="412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3951" cy="412029"/>
            </a:xfrm>
            <a:custGeom>
              <a:avLst/>
              <a:gdLst/>
              <a:ahLst/>
              <a:cxnLst/>
              <a:rect l="l" t="t" r="r" b="b"/>
              <a:pathLst>
                <a:path w="553951" h="412029">
                  <a:moveTo>
                    <a:pt x="88341" y="0"/>
                  </a:moveTo>
                  <a:lnTo>
                    <a:pt x="465610" y="0"/>
                  </a:lnTo>
                  <a:cubicBezTo>
                    <a:pt x="514400" y="0"/>
                    <a:pt x="553951" y="39552"/>
                    <a:pt x="553951" y="88341"/>
                  </a:cubicBezTo>
                  <a:lnTo>
                    <a:pt x="553951" y="323688"/>
                  </a:lnTo>
                  <a:cubicBezTo>
                    <a:pt x="553951" y="372477"/>
                    <a:pt x="514400" y="412029"/>
                    <a:pt x="465610" y="412029"/>
                  </a:cubicBezTo>
                  <a:lnTo>
                    <a:pt x="88341" y="412029"/>
                  </a:lnTo>
                  <a:cubicBezTo>
                    <a:pt x="39552" y="412029"/>
                    <a:pt x="0" y="372477"/>
                    <a:pt x="0" y="323688"/>
                  </a:cubicBezTo>
                  <a:lnTo>
                    <a:pt x="0" y="88341"/>
                  </a:lnTo>
                  <a:cubicBezTo>
                    <a:pt x="0" y="39552"/>
                    <a:pt x="39552" y="0"/>
                    <a:pt x="88341" y="0"/>
                  </a:cubicBezTo>
                  <a:close/>
                </a:path>
              </a:pathLst>
            </a:custGeom>
            <a:solidFill>
              <a:srgbClr val="F1F2F6"/>
            </a:solidFill>
            <a:ln w="19050" cap="rnd">
              <a:solidFill>
                <a:srgbClr val="0111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553951" cy="440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8101" y="6378082"/>
            <a:ext cx="2103283" cy="1564421"/>
            <a:chOff x="0" y="0"/>
            <a:chExt cx="553951" cy="4120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3951" cy="412029"/>
            </a:xfrm>
            <a:custGeom>
              <a:avLst/>
              <a:gdLst/>
              <a:ahLst/>
              <a:cxnLst/>
              <a:rect l="l" t="t" r="r" b="b"/>
              <a:pathLst>
                <a:path w="553951" h="412029">
                  <a:moveTo>
                    <a:pt x="88341" y="0"/>
                  </a:moveTo>
                  <a:lnTo>
                    <a:pt x="465610" y="0"/>
                  </a:lnTo>
                  <a:cubicBezTo>
                    <a:pt x="514400" y="0"/>
                    <a:pt x="553951" y="39552"/>
                    <a:pt x="553951" y="88341"/>
                  </a:cubicBezTo>
                  <a:lnTo>
                    <a:pt x="553951" y="323688"/>
                  </a:lnTo>
                  <a:cubicBezTo>
                    <a:pt x="553951" y="372477"/>
                    <a:pt x="514400" y="412029"/>
                    <a:pt x="465610" y="412029"/>
                  </a:cubicBezTo>
                  <a:lnTo>
                    <a:pt x="88341" y="412029"/>
                  </a:lnTo>
                  <a:cubicBezTo>
                    <a:pt x="39552" y="412029"/>
                    <a:pt x="0" y="372477"/>
                    <a:pt x="0" y="323688"/>
                  </a:cubicBezTo>
                  <a:lnTo>
                    <a:pt x="0" y="88341"/>
                  </a:lnTo>
                  <a:cubicBezTo>
                    <a:pt x="0" y="39552"/>
                    <a:pt x="39552" y="0"/>
                    <a:pt x="88341" y="0"/>
                  </a:cubicBezTo>
                  <a:close/>
                </a:path>
              </a:pathLst>
            </a:custGeom>
            <a:solidFill>
              <a:srgbClr val="F1F2F6"/>
            </a:solidFill>
            <a:ln w="19050" cap="rnd">
              <a:solidFill>
                <a:srgbClr val="011142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553951" cy="440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120057" y="3167378"/>
            <a:ext cx="7139243" cy="4114800"/>
          </a:xfrm>
          <a:custGeom>
            <a:avLst/>
            <a:gdLst/>
            <a:ahLst/>
            <a:cxnLst/>
            <a:rect l="l" t="t" r="r" b="b"/>
            <a:pathLst>
              <a:path w="7139243" h="4114800">
                <a:moveTo>
                  <a:pt x="0" y="0"/>
                </a:moveTo>
                <a:lnTo>
                  <a:pt x="7139243" y="0"/>
                </a:lnTo>
                <a:lnTo>
                  <a:pt x="71392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6347792" y="6199434"/>
            <a:ext cx="1589165" cy="1577608"/>
          </a:xfrm>
          <a:custGeom>
            <a:avLst/>
            <a:gdLst/>
            <a:ahLst/>
            <a:cxnLst/>
            <a:rect l="l" t="t" r="r" b="b"/>
            <a:pathLst>
              <a:path w="1589165" h="1577608">
                <a:moveTo>
                  <a:pt x="0" y="0"/>
                </a:moveTo>
                <a:lnTo>
                  <a:pt x="1589165" y="0"/>
                </a:lnTo>
                <a:lnTo>
                  <a:pt x="1589165" y="1577607"/>
                </a:lnTo>
                <a:lnTo>
                  <a:pt x="0" y="1577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flipH="1">
            <a:off x="13090922" y="8809448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2118122" y="413523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110697" y="3830958"/>
            <a:ext cx="1178092" cy="1291060"/>
          </a:xfrm>
          <a:custGeom>
            <a:avLst/>
            <a:gdLst/>
            <a:ahLst/>
            <a:cxnLst/>
            <a:rect l="l" t="t" r="r" b="b"/>
            <a:pathLst>
              <a:path w="1178092" h="1291060">
                <a:moveTo>
                  <a:pt x="0" y="0"/>
                </a:moveTo>
                <a:lnTo>
                  <a:pt x="1178092" y="0"/>
                </a:lnTo>
                <a:lnTo>
                  <a:pt x="1178092" y="1291059"/>
                </a:lnTo>
                <a:lnTo>
                  <a:pt x="0" y="12910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23479" y="6469557"/>
            <a:ext cx="1552527" cy="1422503"/>
          </a:xfrm>
          <a:custGeom>
            <a:avLst/>
            <a:gdLst/>
            <a:ahLst/>
            <a:cxnLst/>
            <a:rect l="l" t="t" r="r" b="b"/>
            <a:pathLst>
              <a:path w="1552527" h="1422503">
                <a:moveTo>
                  <a:pt x="0" y="0"/>
                </a:moveTo>
                <a:lnTo>
                  <a:pt x="1552528" y="0"/>
                </a:lnTo>
                <a:lnTo>
                  <a:pt x="1552528" y="1422503"/>
                </a:lnTo>
                <a:lnTo>
                  <a:pt x="0" y="14225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48101" y="2036573"/>
            <a:ext cx="7088850" cy="80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65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Doğuşu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8101" y="1209675"/>
            <a:ext cx="9629316" cy="80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65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Modern Şifrelemenin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29614" y="3715492"/>
            <a:ext cx="6990443" cy="105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Enigma Makinesi, Nazi Almanyasının kullandığı elektromekanik şifreleme cihazı. A.T ve B.P ekibinin Makineyi kırması ile birlikte savaşın seyri değişti.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07771" y="6331436"/>
            <a:ext cx="6757104" cy="105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Claude Shannon (1949):</a:t>
            </a: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 tarihinde yayınladığı bir makale ile modern kriptografinin matematiksel temellerini attı.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852588" y="3349181"/>
            <a:ext cx="2679876" cy="31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5"/>
              </a:lnSpc>
            </a:pPr>
            <a:r>
              <a:rPr lang="en-US" sz="25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II. Dünya Savaşı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52588" y="5759969"/>
            <a:ext cx="5072556" cy="31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5"/>
              </a:lnSpc>
            </a:pPr>
            <a:r>
              <a:rPr lang="en-US" sz="25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Modern Kriptolojinin Temelleri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29614" y="7567928"/>
            <a:ext cx="12999080" cy="70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RSA Algoritması (1977):</a:t>
            </a:r>
            <a:r>
              <a:rPr lang="en-US" sz="2000">
                <a:solidFill>
                  <a:srgbClr val="011142"/>
                </a:solidFill>
                <a:latin typeface="TT Firs Neue"/>
                <a:ea typeface="TT Firs Neue"/>
                <a:cs typeface="TT Firs Neue"/>
                <a:sym typeface="TT Firs Neue"/>
              </a:rPr>
              <a:t> Ron Rivest, Adi Shamir ve Leonard Adleman tarafından geliştirilen ve pratik olarak uygulanabilen ilk açık anahtar şifreleme sistemi.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61782"/>
            <a:ext cx="10998225" cy="6085958"/>
            <a:chOff x="0" y="0"/>
            <a:chExt cx="2896652" cy="16028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6652" cy="1602886"/>
            </a:xfrm>
            <a:custGeom>
              <a:avLst/>
              <a:gdLst/>
              <a:ahLst/>
              <a:cxnLst/>
              <a:rect l="l" t="t" r="r" b="b"/>
              <a:pathLst>
                <a:path w="2896652" h="1602886">
                  <a:moveTo>
                    <a:pt x="35900" y="0"/>
                  </a:moveTo>
                  <a:lnTo>
                    <a:pt x="2860752" y="0"/>
                  </a:lnTo>
                  <a:cubicBezTo>
                    <a:pt x="2870273" y="0"/>
                    <a:pt x="2879404" y="3782"/>
                    <a:pt x="2886137" y="10515"/>
                  </a:cubicBezTo>
                  <a:cubicBezTo>
                    <a:pt x="2892870" y="17247"/>
                    <a:pt x="2896652" y="26379"/>
                    <a:pt x="2896652" y="35900"/>
                  </a:cubicBezTo>
                  <a:lnTo>
                    <a:pt x="2896652" y="1566986"/>
                  </a:lnTo>
                  <a:cubicBezTo>
                    <a:pt x="2896652" y="1576507"/>
                    <a:pt x="2892870" y="1585638"/>
                    <a:pt x="2886137" y="1592371"/>
                  </a:cubicBezTo>
                  <a:cubicBezTo>
                    <a:pt x="2879404" y="1599104"/>
                    <a:pt x="2870273" y="1602886"/>
                    <a:pt x="2860752" y="1602886"/>
                  </a:cubicBezTo>
                  <a:lnTo>
                    <a:pt x="35900" y="1602886"/>
                  </a:lnTo>
                  <a:cubicBezTo>
                    <a:pt x="16073" y="1602886"/>
                    <a:pt x="0" y="1586813"/>
                    <a:pt x="0" y="1566986"/>
                  </a:cubicBezTo>
                  <a:lnTo>
                    <a:pt x="0" y="35900"/>
                  </a:lnTo>
                  <a:cubicBezTo>
                    <a:pt x="0" y="16073"/>
                    <a:pt x="16073" y="0"/>
                    <a:pt x="35900" y="0"/>
                  </a:cubicBezTo>
                  <a:close/>
                </a:path>
              </a:pathLst>
            </a:custGeom>
            <a:solidFill>
              <a:srgbClr val="F1F2F6"/>
            </a:solidFill>
            <a:ln w="19050" cap="rnd">
              <a:solidFill>
                <a:srgbClr val="0111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896652" cy="1631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3318366" y="8726285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30"/>
                </a:lnTo>
                <a:lnTo>
                  <a:pt x="7315200" y="106403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764948" y="696050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28700" y="2361782"/>
            <a:ext cx="10998225" cy="6085958"/>
          </a:xfrm>
          <a:custGeom>
            <a:avLst/>
            <a:gdLst/>
            <a:ahLst/>
            <a:cxnLst/>
            <a:rect l="l" t="t" r="r" b="b"/>
            <a:pathLst>
              <a:path w="10998225" h="6085958">
                <a:moveTo>
                  <a:pt x="0" y="0"/>
                </a:moveTo>
                <a:lnTo>
                  <a:pt x="10998225" y="0"/>
                </a:lnTo>
                <a:lnTo>
                  <a:pt x="10998225" y="6085957"/>
                </a:lnTo>
                <a:lnTo>
                  <a:pt x="0" y="60859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41" r="-244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62520" y="3086100"/>
            <a:ext cx="4260028" cy="4114800"/>
          </a:xfrm>
          <a:custGeom>
            <a:avLst/>
            <a:gdLst/>
            <a:ahLst/>
            <a:cxnLst/>
            <a:rect l="l" t="t" r="r" b="b"/>
            <a:pathLst>
              <a:path w="4260028" h="4114800">
                <a:moveTo>
                  <a:pt x="0" y="0"/>
                </a:moveTo>
                <a:lnTo>
                  <a:pt x="4260028" y="0"/>
                </a:lnTo>
                <a:lnTo>
                  <a:pt x="42600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588691"/>
            <a:ext cx="10998225" cy="157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 b="1" dirty="0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Enigma </a:t>
            </a: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Makinesinin</a:t>
            </a:r>
            <a:r>
              <a:rPr lang="en-US" sz="6500" b="1" dirty="0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 </a:t>
            </a: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Çalışma</a:t>
            </a:r>
            <a:r>
              <a:rPr lang="en-US" sz="6500" b="1" dirty="0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 </a:t>
            </a:r>
            <a:r>
              <a:rPr lang="en-US" sz="6500" b="1" dirty="0" err="1">
                <a:solidFill>
                  <a:srgbClr val="011142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Prensibi</a:t>
            </a:r>
            <a:endParaRPr lang="en-US" sz="6500" b="1" dirty="0">
              <a:solidFill>
                <a:srgbClr val="011142"/>
              </a:solidFill>
              <a:latin typeface="TT Firs Neue Bold"/>
              <a:ea typeface="TT Firs Neue Bold"/>
              <a:cs typeface="TT Firs Neue Bold"/>
              <a:sym typeface="TT Firs Neu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11142"/>
                </a:solidFill>
                <a:latin typeface="Arimo"/>
                <a:ea typeface="Arimo"/>
                <a:cs typeface="Arimo"/>
                <a:sym typeface="Arimo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751</Words>
  <Application>Microsoft Office PowerPoint</Application>
  <PresentationFormat>Özel</PresentationFormat>
  <Paragraphs>166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Arimo</vt:lpstr>
      <vt:lpstr>TT Firs Neue</vt:lpstr>
      <vt:lpstr>Arial</vt:lpstr>
      <vt:lpstr>Calibri</vt:lpstr>
      <vt:lpstr>TT Firs Neue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</dc:title>
  <cp:lastModifiedBy>eyyup</cp:lastModifiedBy>
  <cp:revision>3</cp:revision>
  <dcterms:created xsi:type="dcterms:W3CDTF">2006-08-16T00:00:00Z</dcterms:created>
  <dcterms:modified xsi:type="dcterms:W3CDTF">2025-12-24T16:49:12Z</dcterms:modified>
  <dc:identifier>DAG8bisbjcw</dc:identifier>
</cp:coreProperties>
</file>